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7" r:id="rId28"/>
    <p:sldId id="283" r:id="rId29"/>
    <p:sldId id="286" r:id="rId30"/>
    <p:sldId id="284" r:id="rId31"/>
    <p:sldId id="285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18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794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074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7991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476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936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71848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32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9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1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70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4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6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63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6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25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1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1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8087" y="1429556"/>
            <a:ext cx="7512526" cy="2034862"/>
          </a:xfrm>
        </p:spPr>
        <p:txBody>
          <a:bodyPr/>
          <a:lstStyle/>
          <a:p>
            <a:pPr algn="ctr"/>
            <a:r>
              <a:rPr lang="es-AR" b="1" dirty="0" smtClean="0"/>
              <a:t>DIRECCION DE OBRAS PRIVADAS</a:t>
            </a:r>
            <a:endParaRPr lang="es-A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11521" y="4133438"/>
            <a:ext cx="8825658" cy="861420"/>
          </a:xfrm>
        </p:spPr>
        <p:txBody>
          <a:bodyPr>
            <a:normAutofit/>
          </a:bodyPr>
          <a:lstStyle/>
          <a:p>
            <a:r>
              <a:rPr lang="es-AR" sz="3600" b="1" dirty="0" smtClean="0"/>
              <a:t>INSPECCION DE OBRAS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21791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2" y="1403232"/>
            <a:ext cx="4243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/>
              <a:t>3.</a:t>
            </a:r>
            <a:r>
              <a:rPr lang="es-AR" sz="2400" b="1" dirty="0"/>
              <a:t>	</a:t>
            </a:r>
            <a:r>
              <a:rPr lang="es-AR" sz="2400" b="1" dirty="0" smtClean="0"/>
              <a:t>CERCO DE OBRA</a:t>
            </a:r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/>
              <a:t>•	VERIFICAR ESTRUCTURA, FIJACION, MATERIALES</a:t>
            </a:r>
          </a:p>
          <a:p>
            <a:pPr marL="0" indent="0">
              <a:buNone/>
            </a:pPr>
            <a:r>
              <a:rPr lang="es-AR" dirty="0"/>
              <a:t>•	SEÑALIZACION</a:t>
            </a:r>
          </a:p>
          <a:p>
            <a:pPr marL="0" indent="0">
              <a:buNone/>
            </a:pPr>
            <a:r>
              <a:rPr lang="es-AR" dirty="0"/>
              <a:t>•	MEDIDAS REGLAMENTARIAS (4.1.1.3.a)</a:t>
            </a:r>
          </a:p>
          <a:p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78" y="4118546"/>
            <a:ext cx="4548262" cy="18751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013" y="3970868"/>
            <a:ext cx="2762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2" y="1403232"/>
            <a:ext cx="4243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/>
              <a:t>4</a:t>
            </a:r>
            <a:r>
              <a:rPr lang="es-AR" sz="2400" b="1" dirty="0" smtClean="0"/>
              <a:t>.</a:t>
            </a:r>
            <a:r>
              <a:rPr lang="es-AR" sz="2400" b="1" dirty="0"/>
              <a:t>	</a:t>
            </a:r>
            <a:r>
              <a:rPr lang="es-ES" sz="2400" b="1" dirty="0"/>
              <a:t>VEREDAS</a:t>
            </a:r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dirty="0"/>
              <a:t>•	SEÑALIZACION</a:t>
            </a:r>
          </a:p>
          <a:p>
            <a:pPr marL="0" indent="0">
              <a:buNone/>
            </a:pPr>
            <a:r>
              <a:rPr lang="es-AR" dirty="0"/>
              <a:t>•	TODO CERCO EN VEREDA DEBE TENER AUTORIZACION </a:t>
            </a:r>
          </a:p>
          <a:p>
            <a:pPr marL="0" indent="0">
              <a:buNone/>
            </a:pPr>
            <a:r>
              <a:rPr lang="es-AR" dirty="0"/>
              <a:t>•	DEBE ASEGURARSE LA CIRCULACION DEL PEATON</a:t>
            </a:r>
          </a:p>
          <a:p>
            <a:pPr marL="0" indent="0">
              <a:buNone/>
            </a:pPr>
            <a:r>
              <a:rPr lang="es-AR" dirty="0"/>
              <a:t>•	CONTROLAR LA OCUPACION DE LA VEREDA </a:t>
            </a:r>
          </a:p>
          <a:p>
            <a:pPr marL="0" indent="0">
              <a:buNone/>
            </a:pPr>
            <a:r>
              <a:rPr lang="es-AR" dirty="0"/>
              <a:t>•	UBICACIÓN DE CONTENEDORES</a:t>
            </a:r>
          </a:p>
          <a:p>
            <a:pPr marL="0" indent="0">
              <a:buNone/>
            </a:pPr>
            <a:r>
              <a:rPr lang="es-AR" dirty="0"/>
              <a:t>•	MATERIALES DE CONSTRUCCION EN VEREDA</a:t>
            </a:r>
          </a:p>
          <a:p>
            <a:pPr marL="0" indent="0">
              <a:buNone/>
            </a:pPr>
            <a:r>
              <a:rPr lang="es-AR" dirty="0"/>
              <a:t>•	VALLA DE PROTECCION</a:t>
            </a:r>
          </a:p>
          <a:p>
            <a:pPr marL="0" indent="0">
              <a:buNone/>
            </a:pPr>
            <a:r>
              <a:rPr lang="es-AR" dirty="0"/>
              <a:t>•	ANDAMIOS, BANDEJAS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055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55046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 smtClean="0"/>
              <a:t>5.</a:t>
            </a:r>
            <a:r>
              <a:rPr lang="es-AR" sz="2400" b="1" dirty="0"/>
              <a:t>	</a:t>
            </a:r>
            <a:r>
              <a:rPr lang="es-ES" sz="2400" b="1" dirty="0"/>
              <a:t>OCUPACION DE CALZADA</a:t>
            </a:r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•	SEÑALIZACION</a:t>
            </a:r>
          </a:p>
          <a:p>
            <a:pPr marL="0" indent="0">
              <a:buNone/>
            </a:pPr>
            <a:r>
              <a:rPr lang="es-AR" dirty="0"/>
              <a:t>•	PROTECCIONES (BARANDAS, CUBIERTA) (C.E.4.1.1.0; 4.1.1.1)</a:t>
            </a:r>
          </a:p>
          <a:p>
            <a:pPr marL="0" indent="0">
              <a:buNone/>
            </a:pPr>
            <a:r>
              <a:rPr lang="es-AR" dirty="0"/>
              <a:t>•	ILUMINACION</a:t>
            </a:r>
          </a:p>
          <a:p>
            <a:pPr marL="0" indent="0">
              <a:buNone/>
            </a:pPr>
            <a:r>
              <a:rPr lang="es-AR" dirty="0"/>
              <a:t>•	PERMISO DE </a:t>
            </a:r>
            <a:r>
              <a:rPr lang="es-AR" dirty="0" smtClean="0"/>
              <a:t>OCUPACION</a:t>
            </a:r>
          </a:p>
          <a:p>
            <a:pPr marL="0" indent="0">
              <a:buNone/>
            </a:pPr>
            <a:r>
              <a:rPr lang="es-AR" dirty="0" smtClean="0"/>
              <a:t>•	USO DE ESPACIO PARA ESTACIONAR (4.1.3.5)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935" y="3589510"/>
            <a:ext cx="3296609" cy="228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68955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 smtClean="0"/>
              <a:t>6.</a:t>
            </a:r>
            <a:r>
              <a:rPr lang="es-AR" sz="2400" b="1" dirty="0"/>
              <a:t>	</a:t>
            </a:r>
            <a:r>
              <a:rPr lang="es-ES" sz="2400" b="1" dirty="0"/>
              <a:t>ACTA de AMOJONAMIENTO o MENSURA</a:t>
            </a:r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LIMITES RESPETADOS, MOJONES</a:t>
            </a:r>
            <a:endParaRPr lang="es-AR" dirty="0"/>
          </a:p>
          <a:p>
            <a:pPr lvl="0"/>
            <a:r>
              <a:rPr lang="es-ES" dirty="0"/>
              <a:t>VERIFICACION DE MEDIANERAS e </a:t>
            </a:r>
            <a:r>
              <a:rPr lang="es-ES" dirty="0" smtClean="0"/>
              <a:t>INVACIONES </a:t>
            </a:r>
            <a:r>
              <a:rPr lang="es-ES" dirty="0"/>
              <a:t>EN ESPACIOS </a:t>
            </a:r>
            <a:r>
              <a:rPr lang="es-ES" dirty="0" smtClean="0"/>
              <a:t>PUBLICOS. </a:t>
            </a:r>
          </a:p>
          <a:p>
            <a:pPr lvl="0"/>
            <a:r>
              <a:rPr lang="es-ES" dirty="0" smtClean="0"/>
              <a:t>VERIFICAR MEDIDAS DE LA PARCELA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759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6895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/>
              <a:t>7.</a:t>
            </a:r>
            <a:r>
              <a:rPr lang="es-AR" sz="2400" b="1" dirty="0"/>
              <a:t>	</a:t>
            </a:r>
            <a:r>
              <a:rPr lang="es-ES" sz="2400" b="1" dirty="0"/>
              <a:t>DEMOLICIONES</a:t>
            </a:r>
            <a:endParaRPr lang="es-AR" sz="2400" dirty="0"/>
          </a:p>
          <a:p>
            <a:pPr lvl="0"/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VER PERMISO DE DEMOLICION</a:t>
            </a:r>
            <a:endParaRPr lang="es-AR" dirty="0"/>
          </a:p>
          <a:p>
            <a:pPr lvl="0"/>
            <a:r>
              <a:rPr lang="es-ES" dirty="0"/>
              <a:t>MAYOR CONTROL EN DEMOLICIONES CON EQUIPOS PESADOS</a:t>
            </a:r>
            <a:endParaRPr lang="es-AR" dirty="0"/>
          </a:p>
          <a:p>
            <a:pPr lvl="0"/>
            <a:r>
              <a:rPr lang="es-ES" dirty="0"/>
              <a:t>CONDUCTOS</a:t>
            </a:r>
            <a:endParaRPr lang="es-AR" dirty="0"/>
          </a:p>
          <a:p>
            <a:pPr lvl="0"/>
            <a:r>
              <a:rPr lang="es-ES" dirty="0"/>
              <a:t>ALTURAS, RUIDOS</a:t>
            </a:r>
            <a:endParaRPr lang="es-AR" dirty="0"/>
          </a:p>
          <a:p>
            <a:pPr lvl="0"/>
            <a:r>
              <a:rPr lang="es-ES" dirty="0"/>
              <a:t>RIEGO</a:t>
            </a:r>
            <a:endParaRPr lang="es-AR" dirty="0"/>
          </a:p>
          <a:p>
            <a:pPr lvl="0"/>
            <a:r>
              <a:rPr lang="es-ES" dirty="0"/>
              <a:t>PROTECCIONES A PEATONES, LINDEROS Y OBREROS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468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6895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 smtClean="0"/>
              <a:t>8.</a:t>
            </a:r>
            <a:r>
              <a:rPr lang="es-AR" sz="2400" b="1" dirty="0"/>
              <a:t>	</a:t>
            </a:r>
            <a:r>
              <a:rPr lang="es-ES" sz="2400" b="1" dirty="0"/>
              <a:t>MOVIMIENTO DE SUELO</a:t>
            </a:r>
            <a:endParaRPr lang="es-AR" sz="2400" dirty="0"/>
          </a:p>
          <a:p>
            <a:pPr lvl="0"/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MAYOR CONTROL EN EXCAVACIONES CON EQUIPOS PESADOS</a:t>
            </a:r>
            <a:endParaRPr lang="es-AR" dirty="0"/>
          </a:p>
          <a:p>
            <a:pPr lvl="0"/>
            <a:r>
              <a:rPr lang="es-ES" dirty="0"/>
              <a:t>VERIFICAR TALUDES, PROTECCIONES DE LOS MISMOS</a:t>
            </a:r>
            <a:endParaRPr lang="es-AR" dirty="0"/>
          </a:p>
          <a:p>
            <a:pPr lvl="0"/>
            <a:r>
              <a:rPr lang="es-ES" dirty="0"/>
              <a:t>ESTABILIDAD DE CONSTRUCCIONES LINDERAS</a:t>
            </a:r>
            <a:endParaRPr lang="es-AR" dirty="0"/>
          </a:p>
          <a:p>
            <a:pPr lvl="0"/>
            <a:r>
              <a:rPr lang="es-ES" dirty="0"/>
              <a:t>ESTRUCTURAS PROVISORIAS DE APUNTALAMIENTO</a:t>
            </a:r>
            <a:endParaRPr lang="es-AR" dirty="0"/>
          </a:p>
          <a:p>
            <a:pPr lvl="0"/>
            <a:r>
              <a:rPr lang="es-ES" dirty="0"/>
              <a:t>ESTRUCTURAS DE CONTENSION EN EXCAVACIONES </a:t>
            </a:r>
            <a:r>
              <a:rPr lang="es-ES" dirty="0" smtClean="0"/>
              <a:t>PROFUNDAS DE </a:t>
            </a:r>
            <a:r>
              <a:rPr lang="es-ES" dirty="0"/>
              <a:t>ZANJAS</a:t>
            </a:r>
            <a:r>
              <a:rPr lang="es-ES" dirty="0" smtClean="0"/>
              <a:t>.</a:t>
            </a:r>
          </a:p>
          <a:p>
            <a:pPr lvl="0"/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460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6895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 smtClean="0"/>
              <a:t>9.</a:t>
            </a:r>
            <a:r>
              <a:rPr lang="es-AR" sz="2400" b="1" dirty="0"/>
              <a:t>	</a:t>
            </a:r>
            <a:r>
              <a:rPr lang="es-ES" sz="2400" b="1" dirty="0"/>
              <a:t>TRABAJOS EN ALTURA</a:t>
            </a:r>
            <a:endParaRPr lang="es-AR" sz="2400" dirty="0"/>
          </a:p>
          <a:p>
            <a:pPr lvl="0"/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SEGURIDAD DE CERRAMIENTOS</a:t>
            </a:r>
            <a:endParaRPr lang="es-AR" dirty="0"/>
          </a:p>
          <a:p>
            <a:pPr lvl="0"/>
            <a:r>
              <a:rPr lang="es-ES" dirty="0"/>
              <a:t>PROTECCIONES VERTICALES</a:t>
            </a:r>
            <a:endParaRPr lang="es-AR" dirty="0"/>
          </a:p>
          <a:p>
            <a:pPr lvl="0"/>
            <a:r>
              <a:rPr lang="es-ES" dirty="0"/>
              <a:t>PROTECCIONES EN PISOS DE OPERACIONES</a:t>
            </a:r>
            <a:endParaRPr lang="es-AR" dirty="0"/>
          </a:p>
          <a:p>
            <a:pPr lvl="0"/>
            <a:r>
              <a:rPr lang="es-ES" dirty="0"/>
              <a:t>MATERIALIDAD Y ESTADO DE BANDEJAS</a:t>
            </a:r>
            <a:endParaRPr lang="es-AR" dirty="0"/>
          </a:p>
          <a:p>
            <a:pPr lvl="0"/>
            <a:r>
              <a:rPr lang="es-ES" dirty="0"/>
              <a:t>USO DE TEJIDOS PROTECTORES (MEDIAS SOMBRA)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169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6895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/>
              <a:t>10.</a:t>
            </a:r>
            <a:r>
              <a:rPr lang="es-AR" sz="2400" b="1" dirty="0"/>
              <a:t>	</a:t>
            </a:r>
            <a:r>
              <a:rPr lang="es-ES" sz="2400" b="1" dirty="0"/>
              <a:t>ESCALERAS TRANSITORIAS</a:t>
            </a:r>
            <a:endParaRPr lang="es-AR" sz="2400" dirty="0"/>
          </a:p>
          <a:p>
            <a:pPr lvl="0"/>
            <a:endParaRPr lang="es-AR" sz="2400" dirty="0"/>
          </a:p>
          <a:p>
            <a:pPr lvl="0"/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ALTURAS</a:t>
            </a:r>
            <a:endParaRPr lang="es-AR" dirty="0"/>
          </a:p>
          <a:p>
            <a:pPr lvl="0"/>
            <a:r>
              <a:rPr lang="es-ES" dirty="0"/>
              <a:t>MATERIALES DE LAS ESCALERAS</a:t>
            </a:r>
            <a:endParaRPr lang="es-AR" dirty="0"/>
          </a:p>
          <a:p>
            <a:pPr lvl="0"/>
            <a:r>
              <a:rPr lang="es-ES" dirty="0"/>
              <a:t>BARANDAS</a:t>
            </a:r>
            <a:endParaRPr lang="es-AR" dirty="0"/>
          </a:p>
          <a:p>
            <a:pPr lvl="0"/>
            <a:r>
              <a:rPr lang="es-ES" dirty="0"/>
              <a:t>DESCANSOS</a:t>
            </a:r>
            <a:endParaRPr lang="es-AR" dirty="0"/>
          </a:p>
          <a:p>
            <a:pPr lvl="0"/>
            <a:r>
              <a:rPr lang="es-ES" dirty="0"/>
              <a:t>FIJACION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3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6895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 smtClean="0"/>
              <a:t>11.</a:t>
            </a:r>
            <a:r>
              <a:rPr lang="es-AR" sz="2400" b="1" dirty="0"/>
              <a:t>	</a:t>
            </a:r>
            <a:r>
              <a:rPr lang="es-ES" sz="2400" b="1" dirty="0"/>
              <a:t>ESTRUCTURAS</a:t>
            </a:r>
            <a:endParaRPr lang="es-AR" sz="2400" dirty="0"/>
          </a:p>
          <a:p>
            <a:endParaRPr lang="es-AR" sz="2400" dirty="0"/>
          </a:p>
          <a:p>
            <a:pPr lvl="0"/>
            <a:endParaRPr lang="es-AR" sz="2400" dirty="0"/>
          </a:p>
          <a:p>
            <a:pPr lvl="0"/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RECONOCIMIENTO Y ¨LECTURA¨ DE POSIBLES TRANSGRESIONES POR ACTIVIDAD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798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6895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 smtClean="0"/>
              <a:t>12.</a:t>
            </a:r>
            <a:r>
              <a:rPr lang="es-AR" sz="2400" b="1" dirty="0"/>
              <a:t>	</a:t>
            </a:r>
            <a:r>
              <a:rPr lang="es-ES" sz="2400" b="1" dirty="0"/>
              <a:t>HORMIGONADO Y BOMBEO</a:t>
            </a:r>
            <a:endParaRPr lang="es-AR" sz="2400" dirty="0"/>
          </a:p>
          <a:p>
            <a:endParaRPr lang="es-AR" sz="2400" dirty="0"/>
          </a:p>
          <a:p>
            <a:pPr lvl="0"/>
            <a:endParaRPr lang="es-AR" sz="2400" dirty="0"/>
          </a:p>
          <a:p>
            <a:pPr lvl="0"/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SEGUROS</a:t>
            </a:r>
            <a:endParaRPr lang="es-AR" dirty="0"/>
          </a:p>
          <a:p>
            <a:pPr lvl="0"/>
            <a:r>
              <a:rPr lang="es-ES" dirty="0"/>
              <a:t>PROTECCION DE LINDEROS</a:t>
            </a:r>
            <a:endParaRPr lang="es-AR" dirty="0"/>
          </a:p>
          <a:p>
            <a:pPr lvl="0"/>
            <a:r>
              <a:rPr lang="es-ES" dirty="0"/>
              <a:t>PERMISO DE OCUPACION DE CALZADA</a:t>
            </a:r>
            <a:endParaRPr lang="es-AR" dirty="0"/>
          </a:p>
          <a:p>
            <a:pPr lvl="0"/>
            <a:r>
              <a:rPr lang="es-ES" dirty="0"/>
              <a:t>INFRACCIONES POR POSIBLE AFECTACION A TERCEROS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052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/>
              <a:t>INSPECCIONES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s-AR" b="1" dirty="0"/>
              <a:t>OFICIOS </a:t>
            </a:r>
            <a:endParaRPr lang="es-AR" dirty="0"/>
          </a:p>
          <a:p>
            <a:pPr marL="457200" lvl="0" indent="-457200">
              <a:buFont typeface="+mj-lt"/>
              <a:buAutoNum type="alphaLcParenR"/>
            </a:pPr>
            <a:r>
              <a:rPr lang="es-AR" b="1" dirty="0"/>
              <a:t>JUZGADOS DE FALTAS MUNICIPAL</a:t>
            </a:r>
            <a:endParaRPr lang="es-AR" dirty="0"/>
          </a:p>
          <a:p>
            <a:pPr marL="457200" lvl="0" indent="-457200">
              <a:buFont typeface="+mj-lt"/>
              <a:buAutoNum type="alphaLcParenR"/>
            </a:pPr>
            <a:r>
              <a:rPr lang="es-AR" b="1" dirty="0"/>
              <a:t>DIRECCION GENERAL DE ASUNTOS JURIDICOS</a:t>
            </a:r>
            <a:endParaRPr lang="es-AR" dirty="0"/>
          </a:p>
          <a:p>
            <a:pPr lvl="0"/>
            <a:r>
              <a:rPr lang="es-AR" b="1" dirty="0"/>
              <a:t>ESTADOS DE OBRA PARA EXPEDIENTES DE CONSTRUCCION</a:t>
            </a:r>
            <a:endParaRPr lang="es-AR" dirty="0"/>
          </a:p>
          <a:p>
            <a:pPr lvl="0"/>
            <a:r>
              <a:rPr lang="es-AR" b="1" dirty="0"/>
              <a:t>ESTADOS DE OBRA EXPTES. TRAMITES INCONCLUSOS</a:t>
            </a:r>
            <a:endParaRPr lang="es-AR" dirty="0"/>
          </a:p>
          <a:p>
            <a:pPr lvl="0"/>
            <a:r>
              <a:rPr lang="es-AR" b="1" dirty="0"/>
              <a:t>DENUNCIAS POR SITUACIONES ANTI-REGLAMENTARIAS Y/O MOLESTIAS DE OBRAS EN CONSTRUCCION</a:t>
            </a:r>
            <a:endParaRPr lang="es-AR" dirty="0"/>
          </a:p>
          <a:p>
            <a:pPr lvl="0"/>
            <a:r>
              <a:rPr lang="es-AR" b="1" dirty="0"/>
              <a:t>OPERATIVOS DE OBRAS EN CONSTRUCCION</a:t>
            </a:r>
            <a:endParaRPr lang="es-AR" dirty="0"/>
          </a:p>
          <a:p>
            <a:pPr lvl="0"/>
            <a:r>
              <a:rPr lang="es-AR" b="1" dirty="0"/>
              <a:t>PARCIALES O FINALES DE OBRA</a:t>
            </a:r>
            <a:endParaRPr lang="es-AR" dirty="0"/>
          </a:p>
          <a:p>
            <a:pPr lvl="0"/>
            <a:r>
              <a:rPr lang="es-AR" b="1" dirty="0"/>
              <a:t>APTITUD TECNICA HABILITACIONES COMERCIALES</a:t>
            </a:r>
            <a:endParaRPr lang="es-AR" dirty="0"/>
          </a:p>
          <a:p>
            <a:pPr lvl="0"/>
            <a:r>
              <a:rPr lang="es-AR" b="1" dirty="0"/>
              <a:t>CAMBIO DE PROFESIONALES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820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6895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/>
              <a:t>13.</a:t>
            </a:r>
            <a:r>
              <a:rPr lang="es-AR" sz="2400" b="1" dirty="0"/>
              <a:t>	</a:t>
            </a:r>
            <a:r>
              <a:rPr lang="es-ES" sz="2400" b="1" dirty="0"/>
              <a:t>GRUAS</a:t>
            </a:r>
            <a:endParaRPr lang="es-AR" sz="2400" dirty="0"/>
          </a:p>
          <a:p>
            <a:pPr lvl="0"/>
            <a:endParaRPr lang="es-AR" sz="2400" dirty="0"/>
          </a:p>
          <a:p>
            <a:endParaRPr lang="es-AR" sz="2400" dirty="0"/>
          </a:p>
          <a:p>
            <a:pPr lvl="0"/>
            <a:endParaRPr lang="es-AR" sz="2400" dirty="0"/>
          </a:p>
          <a:p>
            <a:pPr lvl="0"/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CURSO DE ACREDITACION</a:t>
            </a:r>
            <a:endParaRPr lang="es-AR" dirty="0"/>
          </a:p>
          <a:p>
            <a:pPr lvl="0"/>
            <a:r>
              <a:rPr lang="es-ES" dirty="0"/>
              <a:t>BANDERILLEROS</a:t>
            </a:r>
            <a:endParaRPr lang="es-AR" dirty="0"/>
          </a:p>
          <a:p>
            <a:pPr lvl="0"/>
            <a:r>
              <a:rPr lang="es-ES" dirty="0"/>
              <a:t>SEGUROS</a:t>
            </a:r>
            <a:endParaRPr lang="es-AR" dirty="0"/>
          </a:p>
          <a:p>
            <a:pPr lvl="0"/>
            <a:r>
              <a:rPr lang="es-ES" dirty="0"/>
              <a:t>PERMISOS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262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5401" y="1403232"/>
            <a:ext cx="6895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2400" b="1" dirty="0" smtClean="0"/>
              <a:t>14.</a:t>
            </a:r>
            <a:r>
              <a:rPr lang="es-AR" sz="2400" b="1" dirty="0"/>
              <a:t>	</a:t>
            </a:r>
            <a:r>
              <a:rPr lang="es-ES" sz="2400" b="1" dirty="0"/>
              <a:t>SEGÚN AVANCE DE OBRA</a:t>
            </a:r>
            <a:endParaRPr lang="es-AR" sz="2400" dirty="0"/>
          </a:p>
          <a:p>
            <a:pPr lvl="0"/>
            <a:endParaRPr lang="es-AR" sz="2400" dirty="0"/>
          </a:p>
          <a:p>
            <a:endParaRPr lang="es-AR" sz="2400" dirty="0"/>
          </a:p>
          <a:p>
            <a:pPr lvl="0"/>
            <a:endParaRPr lang="es-AR" sz="2400" dirty="0"/>
          </a:p>
          <a:p>
            <a:pPr lvl="0"/>
            <a:endParaRPr lang="es-AR" sz="2400" dirty="0"/>
          </a:p>
          <a:p>
            <a:endParaRPr lang="es-AR" sz="2400" b="1" dirty="0"/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BANDEJAS, BARANDAS Y ZOCALOS (ESTADO, CALIDAD)</a:t>
            </a:r>
            <a:endParaRPr lang="es-AR" dirty="0"/>
          </a:p>
          <a:p>
            <a:pPr lvl="0"/>
            <a:r>
              <a:rPr lang="es-ES" dirty="0"/>
              <a:t>MALLAS</a:t>
            </a:r>
            <a:endParaRPr lang="es-AR" dirty="0"/>
          </a:p>
          <a:p>
            <a:pPr lvl="0"/>
            <a:r>
              <a:rPr lang="es-ES" dirty="0"/>
              <a:t>VACIOS HORIZONTALES</a:t>
            </a:r>
            <a:endParaRPr lang="es-AR" dirty="0"/>
          </a:p>
          <a:p>
            <a:pPr lvl="0"/>
            <a:r>
              <a:rPr lang="es-ES" dirty="0"/>
              <a:t>HUECOS DE ASCENSORES</a:t>
            </a:r>
            <a:endParaRPr lang="es-AR" dirty="0"/>
          </a:p>
          <a:p>
            <a:pPr lvl="0"/>
            <a:r>
              <a:rPr lang="es-ES" dirty="0"/>
              <a:t>PASO DE CAÑERIAS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63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88746" y="818792"/>
            <a:ext cx="6853237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360" y="760943"/>
            <a:ext cx="40481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5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HABILITACIONES COMERCIALES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AR" b="1" dirty="0"/>
              <a:t>APTITUD </a:t>
            </a:r>
            <a:r>
              <a:rPr lang="es-AR" b="1" dirty="0" smtClean="0"/>
              <a:t>TECNICA</a:t>
            </a:r>
          </a:p>
          <a:p>
            <a:pPr marL="0" lvl="0" indent="0">
              <a:buNone/>
            </a:pPr>
            <a:r>
              <a:rPr lang="es-AR" b="1" dirty="0" smtClean="0"/>
              <a:t>1-BAJO </a:t>
            </a:r>
            <a:r>
              <a:rPr lang="es-AR" b="1" dirty="0"/>
              <a:t>RIESGO</a:t>
            </a:r>
            <a:r>
              <a:rPr lang="es-AR" dirty="0"/>
              <a:t>: todos los rubros excepto alimentos</a:t>
            </a:r>
          </a:p>
          <a:p>
            <a:pPr lvl="0"/>
            <a:r>
              <a:rPr lang="es-AR" dirty="0"/>
              <a:t>CROQUIS TECNICO (50 m2) con firma de profesional habilitado ( Planta, Croquis de Ubicación, Datos Catastrales, Superficie del Local)</a:t>
            </a:r>
          </a:p>
          <a:p>
            <a:pPr lvl="0"/>
            <a:r>
              <a:rPr lang="es-AR" dirty="0"/>
              <a:t>CONSTANCIA DE BOMBEROS</a:t>
            </a:r>
          </a:p>
          <a:p>
            <a:pPr lvl="0"/>
            <a:r>
              <a:rPr lang="es-AR" dirty="0"/>
              <a:t>CONSTANCIA DE SAMSA (Conexión a Red Externa) Si pasa la red frente a la parcela es Obligatoria la </a:t>
            </a:r>
            <a:r>
              <a:rPr lang="es-AR" dirty="0" err="1"/>
              <a:t>Conexion</a:t>
            </a:r>
            <a:r>
              <a:rPr lang="es-AR" dirty="0"/>
              <a:t> según </a:t>
            </a:r>
            <a:r>
              <a:rPr lang="es-AR" dirty="0" err="1"/>
              <a:t>Codigo</a:t>
            </a:r>
            <a:r>
              <a:rPr lang="es-AR" dirty="0"/>
              <a:t> de </a:t>
            </a:r>
            <a:r>
              <a:rPr lang="es-AR" dirty="0" err="1"/>
              <a:t>Edificacion</a:t>
            </a:r>
            <a:r>
              <a:rPr lang="es-AR" dirty="0"/>
              <a:t> 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78146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HABILITACIONES COMERCIALES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AR" b="1" dirty="0"/>
              <a:t>APTITUD </a:t>
            </a:r>
            <a:r>
              <a:rPr lang="es-AR" b="1" dirty="0" smtClean="0"/>
              <a:t>TECNICA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s-A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2-PARA </a:t>
            </a:r>
            <a:r>
              <a:rPr lang="es-A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TODOS LOS CASOS CUANDO LA SUPERFICIE SUPERA LOS 50m2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PLANO APROBADO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CERTIFICADO PARCIAL/FINAL DE OBRA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CONSTANCIA DE BOMBEROS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CONSTANCIA DE SAMSA (Conexión a Red Externa) Si pasa la red frente a la parcela es Obligatoria la </a:t>
            </a:r>
            <a:r>
              <a:rPr lang="es-A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Conexión </a:t>
            </a:r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según </a:t>
            </a:r>
            <a:r>
              <a:rPr lang="es-A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Código </a:t>
            </a:r>
            <a:r>
              <a:rPr lang="es-A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A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Edificación</a:t>
            </a:r>
            <a:endParaRPr lang="es-A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77050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HABILITACIONES COMERCIALES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AR" b="1" dirty="0" smtClean="0"/>
              <a:t>3-PARA </a:t>
            </a:r>
            <a:r>
              <a:rPr lang="es-AR" b="1" dirty="0"/>
              <a:t>TODOS LOS RUBROS Y/O ACTIVIDADES A DESARROLLAR CON PERMANENCIA EN EL LUGAR</a:t>
            </a:r>
            <a:endParaRPr lang="es-AR" dirty="0"/>
          </a:p>
          <a:p>
            <a:pPr lvl="0"/>
            <a:r>
              <a:rPr lang="es-AR" dirty="0"/>
              <a:t>PLANO APROBADO</a:t>
            </a:r>
          </a:p>
          <a:p>
            <a:pPr lvl="0"/>
            <a:r>
              <a:rPr lang="es-AR" dirty="0"/>
              <a:t>CERTIFICADO PARCIAL/FINAL DE OBRA</a:t>
            </a:r>
          </a:p>
          <a:p>
            <a:pPr lvl="0"/>
            <a:r>
              <a:rPr lang="es-AR" dirty="0"/>
              <a:t>CONSTANCIA DE BOMBEROS</a:t>
            </a:r>
          </a:p>
          <a:p>
            <a:pPr lvl="0"/>
            <a:r>
              <a:rPr lang="es-AR" dirty="0"/>
              <a:t>CONSTANCIA DE SAMSA (Conexión a Red Externa) Si pasa la red frente a la parcela es Obligatoria la </a:t>
            </a:r>
            <a:r>
              <a:rPr lang="es-AR" dirty="0" smtClean="0"/>
              <a:t>Conexión </a:t>
            </a:r>
            <a:r>
              <a:rPr lang="es-AR" dirty="0"/>
              <a:t>según </a:t>
            </a:r>
            <a:r>
              <a:rPr lang="es-AR" dirty="0" smtClean="0"/>
              <a:t>Código </a:t>
            </a:r>
            <a:r>
              <a:rPr lang="es-AR" dirty="0"/>
              <a:t>de </a:t>
            </a:r>
            <a:r>
              <a:rPr lang="es-AR" dirty="0" smtClean="0"/>
              <a:t>Edificación</a:t>
            </a:r>
            <a:endParaRPr lang="es-AR" dirty="0"/>
          </a:p>
          <a:p>
            <a:pPr lvl="0"/>
            <a:r>
              <a:rPr lang="es-AR" b="1" dirty="0"/>
              <a:t>BANO PARA DISCAPACITADOS (Dimensiones 1.50x2.10, ancho de puerta 0.90m, abriendo hacia afuera), Ej. Bar, Restaurant, boliches, etc.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88311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HABILITACIONES COMERCIALES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b="1" dirty="0"/>
              <a:t>4</a:t>
            </a:r>
            <a:r>
              <a:rPr lang="es-AR" b="1" dirty="0" smtClean="0"/>
              <a:t>- LAVADEROS</a:t>
            </a:r>
          </a:p>
          <a:p>
            <a:pPr lvl="0"/>
            <a:r>
              <a:rPr lang="es-AR" dirty="0"/>
              <a:t>PLANO APROBADO</a:t>
            </a:r>
          </a:p>
          <a:p>
            <a:pPr lvl="0"/>
            <a:r>
              <a:rPr lang="es-AR" dirty="0"/>
              <a:t>CERTIFICADO PARCIAL/FINAL DE OBRA</a:t>
            </a:r>
          </a:p>
          <a:p>
            <a:pPr lvl="0"/>
            <a:r>
              <a:rPr lang="es-AR" dirty="0"/>
              <a:t>CONSTANCIA DE BOMBEROS</a:t>
            </a:r>
          </a:p>
          <a:p>
            <a:r>
              <a:rPr lang="es-AR" dirty="0"/>
              <a:t>CONSTANCIA DE SAMSA (Conexión a Red Externa) Si pasa la red frente a la parcela es Obligatoria la Conexión según Código de Edificación</a:t>
            </a:r>
          </a:p>
          <a:p>
            <a:pPr lvl="0"/>
            <a:r>
              <a:rPr lang="es-AR" dirty="0"/>
              <a:t>PLANO DE SALUBRIDAD</a:t>
            </a:r>
          </a:p>
          <a:p>
            <a:pPr lvl="0"/>
            <a:r>
              <a:rPr lang="es-AR" dirty="0"/>
              <a:t>PLANO DE INSTALACION ELECTRICA</a:t>
            </a:r>
          </a:p>
          <a:p>
            <a:endParaRPr lang="es-AR" dirty="0"/>
          </a:p>
          <a:p>
            <a:pPr lvl="0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4472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HABILITACIONES COMERCIALES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AR" b="1" dirty="0" smtClean="0"/>
              <a:t>5-LOCALES BAILABLES </a:t>
            </a:r>
            <a:endParaRPr lang="es-AR" dirty="0" smtClean="0"/>
          </a:p>
          <a:p>
            <a:pPr lvl="0"/>
            <a:r>
              <a:rPr lang="es-AR" dirty="0" smtClean="0"/>
              <a:t>PLANO APROBADO</a:t>
            </a:r>
          </a:p>
          <a:p>
            <a:pPr lvl="0"/>
            <a:r>
              <a:rPr lang="es-AR" dirty="0" smtClean="0"/>
              <a:t>CERTIFICADO </a:t>
            </a:r>
            <a:r>
              <a:rPr lang="es-AR" dirty="0"/>
              <a:t>PARCIAL/FINAL DE OBRA</a:t>
            </a:r>
          </a:p>
          <a:p>
            <a:pPr lvl="0"/>
            <a:r>
              <a:rPr lang="es-AR" dirty="0"/>
              <a:t>CONSTANCIA DE BOMBEROS</a:t>
            </a:r>
          </a:p>
          <a:p>
            <a:pPr lvl="0"/>
            <a:r>
              <a:rPr lang="es-AR" dirty="0"/>
              <a:t>CONSTANCIA DE SAMSA (Conexión a Red Externa) Si pasa la red frente a la parcela es Obligatoria la Conexión según Código de Edificación</a:t>
            </a:r>
          </a:p>
          <a:p>
            <a:pPr lvl="0"/>
            <a:r>
              <a:rPr lang="es-AR" dirty="0"/>
              <a:t>BANO PARA DISCAPACITADOS (Dimensiones 1.50x2.10, ancho de puerta 0.90m, abriendo hacia afuera)</a:t>
            </a:r>
          </a:p>
          <a:p>
            <a:pPr lvl="0"/>
            <a:r>
              <a:rPr lang="es-AR" b="1" dirty="0"/>
              <a:t>CROQUIS DE FUNCIONAMIENTO CON SUPERFICIES ACOTADAS PARA DETERMINAR LA CAPACIDAD </a:t>
            </a:r>
            <a:r>
              <a:rPr lang="es-AR" b="1" dirty="0" smtClean="0"/>
              <a:t>OCUPACIONAL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43897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HABILITACIONES COMERCIALES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29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AR" b="1" dirty="0"/>
              <a:t>PARA BOLICHES, SI EL LOCAL POSEE ENTREPISO DEBEN PRESENTAR MEMORIA DE CALCULO PARA SOBRECARGA DE USO DE 500 kg/m2 SEGÚN CODIGO DE EFIFICACION MUNICIPAL.</a:t>
            </a:r>
            <a:endParaRPr lang="es-AR" dirty="0"/>
          </a:p>
          <a:p>
            <a:pPr marL="0" indent="0">
              <a:buNone/>
            </a:pPr>
            <a:r>
              <a:rPr lang="es-AR" b="1" dirty="0"/>
              <a:t> </a:t>
            </a:r>
            <a:endParaRPr lang="es-AR" dirty="0"/>
          </a:p>
          <a:p>
            <a:pPr marL="0" indent="0">
              <a:buNone/>
            </a:pPr>
            <a:r>
              <a:rPr lang="es-AR" b="1" dirty="0"/>
              <a:t> </a:t>
            </a:r>
            <a:endParaRPr lang="es-AR" dirty="0"/>
          </a:p>
          <a:p>
            <a:pPr lvl="0"/>
            <a:r>
              <a:rPr lang="es-AR" b="1" dirty="0"/>
              <a:t>HABILITACION DE GERIATRICOS: PRESENTAR PLANO APROBADO CON VISTO BUENO DE LA DIRECCION DE ARQUITECTURA HOSPITALARIA DE LA PROVINCIA PARA INICIAR EL TRAMITE.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353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AR" sz="3600" b="1" dirty="0"/>
              <a:t>OPERATIVOS DE VERIFICACION DE OBRAS</a:t>
            </a:r>
            <a:r>
              <a:rPr lang="es-AR" dirty="0"/>
              <a:t/>
            </a:r>
            <a:br>
              <a:rPr lang="es-AR" dirty="0"/>
            </a:br>
            <a:r>
              <a:rPr lang="es-AR" b="1" dirty="0"/>
              <a:t>VERIFICACION DE OBRA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s-AR" b="1" dirty="0"/>
              <a:t>VERIFICACION DE </a:t>
            </a:r>
            <a:r>
              <a:rPr lang="es-AR" b="1" dirty="0" smtClean="0"/>
              <a:t>OBRA</a:t>
            </a:r>
          </a:p>
          <a:p>
            <a:pPr marL="457200" lvl="0" indent="-457200">
              <a:buFont typeface="+mj-lt"/>
              <a:buAutoNum type="arabicPeriod"/>
            </a:pPr>
            <a:endParaRPr lang="es-AR" b="1" dirty="0"/>
          </a:p>
          <a:p>
            <a:pPr marL="0" lvl="0" indent="0">
              <a:buNone/>
            </a:pPr>
            <a:endParaRPr lang="es-A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-3848365" y="-307401"/>
            <a:ext cx="2058468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VERIFICACION DE OBRA</a:t>
            </a:r>
            <a:endParaRPr kumimoji="0" lang="es-A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196943"/>
              </p:ext>
            </p:extLst>
          </p:nvPr>
        </p:nvGraphicFramePr>
        <p:xfrm>
          <a:off x="2252868" y="2834908"/>
          <a:ext cx="7460974" cy="3040960"/>
        </p:xfrm>
        <a:graphic>
          <a:graphicData uri="http://schemas.openxmlformats.org/drawingml/2006/table">
            <a:tbl>
              <a:tblPr firstRow="1" firstCol="1" bandRow="1"/>
              <a:tblGrid>
                <a:gridCol w="6225367"/>
                <a:gridCol w="599210"/>
                <a:gridCol w="636397"/>
              </a:tblGrid>
              <a:tr h="3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PERMISO MUNICIPAL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CARTEL DE OBRA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PLANO APROBADO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DISPOSITIVOS DE SEGURIDAD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MATERIALES EN VEREDA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PERMISO DE OCUPACION DE VEREDA ACTUALIZADO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VALLADO DE VEREDA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773363" y="34194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36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HABILITACIONES COMERCIALES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3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200" b="1" dirty="0"/>
              <a:t>PARA TODOS LOS CASOS, SI POSEE INSTALACION DE GAS, LA MISMA DEBE SER REGLAMENTARIA SEGUN </a:t>
            </a:r>
            <a:r>
              <a:rPr lang="es-AR" sz="3200" b="1" u="sng" dirty="0" smtClean="0"/>
              <a:t>NORMAS VIGENTES</a:t>
            </a:r>
            <a:r>
              <a:rPr lang="es-AR" sz="3200" b="1" dirty="0"/>
              <a:t>.</a:t>
            </a:r>
            <a:endParaRPr lang="es-AR" sz="3200" b="1" dirty="0" smtClean="0"/>
          </a:p>
          <a:p>
            <a:pPr marL="0" indent="0" algn="ctr">
              <a:buNone/>
            </a:pPr>
            <a:r>
              <a:rPr lang="es-AR" sz="3200" b="1" dirty="0" smtClean="0"/>
              <a:t>LOS </a:t>
            </a:r>
            <a:r>
              <a:rPr lang="es-AR" sz="3200" b="1" dirty="0"/>
              <a:t>CILINDROS DEBEN UBICARSE EN PATIOS CON SUPERFICIES DE VENTEO REGLAMENTARIA.</a:t>
            </a:r>
            <a:endParaRPr lang="es-AR" sz="3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00754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/>
              <a:t>DEPARTAMENTO DE PREVENCION DE SINIESTROS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326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AR" b="1" dirty="0"/>
              <a:t>PLANO APROBADO</a:t>
            </a:r>
            <a:endParaRPr lang="es-AR" dirty="0"/>
          </a:p>
          <a:p>
            <a:pPr lvl="0"/>
            <a:r>
              <a:rPr lang="es-AR" b="1" dirty="0"/>
              <a:t>FINAL DE OBRA</a:t>
            </a:r>
            <a:endParaRPr lang="es-AR" dirty="0"/>
          </a:p>
          <a:p>
            <a:pPr lvl="0"/>
            <a:r>
              <a:rPr lang="es-AR" b="1" dirty="0"/>
              <a:t>CERTIFICADO DE BOMBEROS</a:t>
            </a:r>
            <a:endParaRPr lang="es-AR" dirty="0"/>
          </a:p>
          <a:p>
            <a:pPr lvl="0"/>
            <a:r>
              <a:rPr lang="es-AR" b="1" dirty="0"/>
              <a:t>CERTIFICADO DE SAMSA DE CONEXIÓN</a:t>
            </a:r>
            <a:endParaRPr lang="es-AR" dirty="0"/>
          </a:p>
          <a:p>
            <a:pPr lvl="0"/>
            <a:r>
              <a:rPr lang="es-AR" b="1" dirty="0"/>
              <a:t>BANO PARA AMBOS SEXOS ( 1 P/DISCAPACITADOS)</a:t>
            </a:r>
            <a:endParaRPr lang="es-AR" dirty="0"/>
          </a:p>
          <a:p>
            <a:pPr lvl="0"/>
            <a:r>
              <a:rPr lang="es-AR" b="1" dirty="0" smtClean="0"/>
              <a:t>SEÑALIZACION</a:t>
            </a:r>
            <a:endParaRPr lang="es-AR" dirty="0"/>
          </a:p>
          <a:p>
            <a:pPr lvl="0"/>
            <a:r>
              <a:rPr lang="es-AR" b="1" dirty="0"/>
              <a:t>EXTINTOR DE FUEGO</a:t>
            </a:r>
            <a:endParaRPr lang="es-AR" dirty="0"/>
          </a:p>
          <a:p>
            <a:pPr lvl="0"/>
            <a:r>
              <a:rPr lang="es-AR" b="1" dirty="0"/>
              <a:t>SALIDAS DE EMERGENCIA</a:t>
            </a:r>
            <a:endParaRPr lang="es-AR" dirty="0"/>
          </a:p>
          <a:p>
            <a:pPr lvl="0"/>
            <a:r>
              <a:rPr lang="es-AR" b="1" dirty="0"/>
              <a:t>RAMPAS DE ACCESO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89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CAPACITACION 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40" y="2536513"/>
            <a:ext cx="6095960" cy="3428978"/>
          </a:xfrm>
        </p:spPr>
      </p:pic>
    </p:spTree>
    <p:extLst>
      <p:ext uri="{BB962C8B-B14F-4D97-AF65-F5344CB8AC3E}">
        <p14:creationId xmlns:p14="http://schemas.microsoft.com/office/powerpoint/2010/main" val="100167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AR" b="1" dirty="0"/>
              <a:t>1ra. VERIFICACION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b="1" dirty="0"/>
              <a:t>Si no posee permiso municipal o no cuentan en obra con plano aprobado y permiso:</a:t>
            </a:r>
            <a:endParaRPr lang="es-AR" dirty="0"/>
          </a:p>
          <a:p>
            <a:r>
              <a:rPr lang="es-AR" b="1" dirty="0"/>
              <a:t>BOLETA DE INSPECCION con intimación en un plazo de 48 </a:t>
            </a:r>
            <a:r>
              <a:rPr lang="es-AR" b="1" dirty="0" err="1"/>
              <a:t>hs</a:t>
            </a:r>
            <a:r>
              <a:rPr lang="es-AR" b="1" dirty="0"/>
              <a:t> para presentar en la </a:t>
            </a:r>
            <a:r>
              <a:rPr lang="es-AR" b="1" dirty="0" smtClean="0"/>
              <a:t>Dirección </a:t>
            </a:r>
            <a:r>
              <a:rPr lang="es-AR" b="1" dirty="0"/>
              <a:t>de Obras Privadas las documentaciones solicitadas hasta tanto la obra deberá permanecer paralizada</a:t>
            </a:r>
            <a:r>
              <a:rPr lang="es-AR" b="1" dirty="0" smtClean="0"/>
              <a:t>.</a:t>
            </a:r>
            <a:endParaRPr lang="es-AR" dirty="0"/>
          </a:p>
          <a:p>
            <a:r>
              <a:rPr lang="es-AR" b="1" dirty="0"/>
              <a:t>Si se presenta el profesional y posee tramite de expediente se otorgara un plazo para culminar y no se labrara ACTA DE CLAUSURA.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809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AR" b="1" dirty="0"/>
              <a:t>2da. VERIFICACION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3419816"/>
            <a:ext cx="9601196" cy="1319609"/>
          </a:xfrm>
        </p:spPr>
        <p:txBody>
          <a:bodyPr/>
          <a:lstStyle/>
          <a:p>
            <a:r>
              <a:rPr lang="es-AR" b="1" dirty="0"/>
              <a:t>Por incumplimiento de lo intimado en la 1ra verificación, se CLAUSURA PREVENTIVAMENTE la obra con Fajas de Clausura. Pasa a intervención de los Juzgados de Faltas Municipal.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10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AR" b="1" dirty="0"/>
              <a:t>VERIFICACION DE EDIFICIOS EN CONSTRUCCION</a:t>
            </a:r>
            <a:endParaRPr lang="es-AR" dirty="0"/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458561"/>
              </p:ext>
            </p:extLst>
          </p:nvPr>
        </p:nvGraphicFramePr>
        <p:xfrm>
          <a:off x="2434107" y="2730320"/>
          <a:ext cx="7972023" cy="3206840"/>
        </p:xfrm>
        <a:graphic>
          <a:graphicData uri="http://schemas.openxmlformats.org/drawingml/2006/table">
            <a:tbl>
              <a:tblPr firstRow="1" firstCol="1" bandRow="1"/>
              <a:tblGrid>
                <a:gridCol w="6651781"/>
                <a:gridCol w="640254"/>
                <a:gridCol w="679988"/>
              </a:tblGrid>
              <a:tr h="40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PERMISO MUNICIPAL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CARTEL DE OBRA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PLANO APROBADO (verificar posibles ampliaciones o modificac.)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DISPOSITIVOS DE SEGURIDAD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MATERIALES EN VEREDA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PERMISO DE OCUPACION DE VEREDA ACTUALIZADO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VALLADO DE VEREDA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A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1868245" y="-235800"/>
            <a:ext cx="17338337" cy="100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699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/>
              <a:t>EXPEDIENTES DE MENSURA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r>
              <a:rPr lang="es-AR" b="1" dirty="0" smtClean="0"/>
              <a:t>VERIFICAR </a:t>
            </a:r>
            <a:r>
              <a:rPr lang="es-AR" b="1" dirty="0"/>
              <a:t>COINICIDENCIA DE EDIFICACIONES EXISTENTES CON PLANOS APROBADOS Y PLANO DE MENSURA (PROPIEDAD HORIZONTAL), FRACCIONAMIENTOS COMUNES O ESPECIALES.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968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77607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AR" b="1" dirty="0" smtClean="0"/>
              <a:t/>
            </a:r>
            <a:br>
              <a:rPr lang="es-AR" b="1" dirty="0" smtClean="0"/>
            </a:br>
            <a:r>
              <a:rPr lang="es-AR" b="1" dirty="0" smtClean="0"/>
              <a:t>PROTOCOLO DE </a:t>
            </a:r>
            <a:br>
              <a:rPr lang="es-AR" b="1" dirty="0" smtClean="0"/>
            </a:br>
            <a:r>
              <a:rPr lang="es-AR" b="1" dirty="0" smtClean="0"/>
              <a:t>INSPECCION DE OBRAS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3200876"/>
            <a:ext cx="9601196" cy="26203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ES" dirty="0"/>
              <a:t>OBRA (DESTINO DE LA OBRA)</a:t>
            </a:r>
            <a:endParaRPr lang="es-AR" dirty="0"/>
          </a:p>
          <a:p>
            <a:pPr lvl="0"/>
            <a:r>
              <a:rPr lang="es-ES" dirty="0"/>
              <a:t>PROYECTO (PROFESIONAL Y MATRICULA)</a:t>
            </a:r>
            <a:endParaRPr lang="es-AR" dirty="0"/>
          </a:p>
          <a:p>
            <a:pPr lvl="0"/>
            <a:r>
              <a:rPr lang="es-ES" dirty="0"/>
              <a:t>DIRECCION DE OBRA (PROFESIONAL Y MATRICULA)</a:t>
            </a:r>
            <a:endParaRPr lang="es-AR" dirty="0"/>
          </a:p>
          <a:p>
            <a:pPr lvl="0"/>
            <a:r>
              <a:rPr lang="es-ES" dirty="0"/>
              <a:t>CALCULO (PROFESIONAL Y MATRICULA)</a:t>
            </a:r>
            <a:endParaRPr lang="es-AR" dirty="0"/>
          </a:p>
          <a:p>
            <a:pPr lvl="0"/>
            <a:r>
              <a:rPr lang="es-ES" dirty="0"/>
              <a:t>EXPTE. (NUMERO DE EXPEDIENTE DE OBRA)</a:t>
            </a:r>
            <a:endParaRPr lang="es-AR" dirty="0"/>
          </a:p>
          <a:p>
            <a:pPr lvl="0"/>
            <a:r>
              <a:rPr lang="es-ES" dirty="0"/>
              <a:t>PERMISO DE OBRA </a:t>
            </a:r>
            <a:endParaRPr lang="es-AR" dirty="0"/>
          </a:p>
          <a:p>
            <a:pPr lvl="0"/>
            <a:r>
              <a:rPr lang="es-ES" dirty="0"/>
              <a:t>MEDIDAS MINIMAS 1.20x0.60 (C.E. 2.2.12)</a:t>
            </a:r>
            <a:endParaRPr lang="es-AR" dirty="0"/>
          </a:p>
          <a:p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1563184" y="2587512"/>
            <a:ext cx="3472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E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CARTEL DE OBRA</a:t>
            </a:r>
            <a:endParaRPr lang="es-A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788752"/>
            <a:ext cx="9601196" cy="1538550"/>
          </a:xfrm>
        </p:spPr>
        <p:txBody>
          <a:bodyPr/>
          <a:lstStyle/>
          <a:p>
            <a:pPr lvl="0"/>
            <a:r>
              <a:rPr lang="es-ES" dirty="0"/>
              <a:t>VERIFICAR EXISTENCIA DE BAÑO</a:t>
            </a:r>
            <a:endParaRPr lang="es-AR" dirty="0"/>
          </a:p>
          <a:p>
            <a:pPr lvl="0"/>
            <a:r>
              <a:rPr lang="es-ES" dirty="0"/>
              <a:t>TABLERO ELECTRICO CON DISYUNTOR Y PUESTA A TIERRA</a:t>
            </a:r>
            <a:endParaRPr lang="es-AR" dirty="0"/>
          </a:p>
          <a:p>
            <a:r>
              <a:rPr lang="es-ES" dirty="0"/>
              <a:t>PLANO APROBADO 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1295402" y="1403232"/>
            <a:ext cx="4243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/>
              <a:t>2.	INICIO DE OBRA</a:t>
            </a:r>
          </a:p>
        </p:txBody>
      </p:sp>
    </p:spTree>
    <p:extLst>
      <p:ext uri="{BB962C8B-B14F-4D97-AF65-F5344CB8AC3E}">
        <p14:creationId xmlns:p14="http://schemas.microsoft.com/office/powerpoint/2010/main" val="16149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</TotalTime>
  <Words>903</Words>
  <Application>Microsoft Office PowerPoint</Application>
  <PresentationFormat>Panorámica</PresentationFormat>
  <Paragraphs>219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Garamond</vt:lpstr>
      <vt:lpstr>Symbol</vt:lpstr>
      <vt:lpstr>Times New Roman</vt:lpstr>
      <vt:lpstr>Orgánico</vt:lpstr>
      <vt:lpstr>DIRECCION DE OBRAS PRIVADAS</vt:lpstr>
      <vt:lpstr>INSPECCIONES</vt:lpstr>
      <vt:lpstr>OPERATIVOS DE VERIFICACION DE OBRAS VERIFICACION DE OBRA </vt:lpstr>
      <vt:lpstr>1ra. VERIFICACION </vt:lpstr>
      <vt:lpstr>2da. VERIFICACION </vt:lpstr>
      <vt:lpstr>VERIFICACION DE EDIFICIOS EN CONSTRUCCION</vt:lpstr>
      <vt:lpstr>EXPEDIENTES DE MENSURA</vt:lpstr>
      <vt:lpstr> PROTOCOLO DE  INSPECCION DE OBRAS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HABILITACIONES COMERCIALES</vt:lpstr>
      <vt:lpstr>HABILITACIONES COMERCIALES</vt:lpstr>
      <vt:lpstr>HABILITACIONES COMERCIALES</vt:lpstr>
      <vt:lpstr>HABILITACIONES COMERCIALES</vt:lpstr>
      <vt:lpstr>HABILITACIONES COMERCIALES</vt:lpstr>
      <vt:lpstr>HABILITACIONES COMERCIALES</vt:lpstr>
      <vt:lpstr>HABILITACIONES COMERCIALES</vt:lpstr>
      <vt:lpstr>DEPARTAMENTO DE PREVENCION DE SINIESTROS</vt:lpstr>
      <vt:lpstr>CAPACITACION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DIRECCION DE OBRAS PRIVADAS</dc:title>
  <dc:creator>Usuario</dc:creator>
  <cp:lastModifiedBy>Usuario</cp:lastModifiedBy>
  <cp:revision>15</cp:revision>
  <dcterms:created xsi:type="dcterms:W3CDTF">2016-03-28T00:17:40Z</dcterms:created>
  <dcterms:modified xsi:type="dcterms:W3CDTF">2016-05-11T04:25:28Z</dcterms:modified>
</cp:coreProperties>
</file>