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media/audio1" ContentType="audio/x-wav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94"/>
  </p:notesMasterIdLst>
  <p:sldIdLst>
    <p:sldId id="256" r:id="rId5"/>
    <p:sldId id="260" r:id="rId6"/>
    <p:sldId id="289" r:id="rId7"/>
    <p:sldId id="271" r:id="rId8"/>
    <p:sldId id="272" r:id="rId9"/>
    <p:sldId id="270" r:id="rId10"/>
    <p:sldId id="268" r:id="rId11"/>
    <p:sldId id="262" r:id="rId12"/>
    <p:sldId id="263" r:id="rId13"/>
    <p:sldId id="264" r:id="rId14"/>
    <p:sldId id="269" r:id="rId15"/>
    <p:sldId id="257" r:id="rId16"/>
    <p:sldId id="258" r:id="rId17"/>
    <p:sldId id="259" r:id="rId18"/>
    <p:sldId id="261" r:id="rId19"/>
    <p:sldId id="265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38" autoAdjust="0"/>
    <p:restoredTop sz="92364" autoAdjust="0"/>
  </p:normalViewPr>
  <p:slideViewPr>
    <p:cSldViewPr>
      <p:cViewPr>
        <p:scale>
          <a:sx n="40" d="100"/>
          <a:sy n="40" d="100"/>
        </p:scale>
        <p:origin x="-4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A68B-C12A-48A6-ABFB-9BB1E4BE4E49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91D25-1A46-46BC-BF63-D4CB9706053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96913"/>
            <a:ext cx="4546600" cy="34115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343519"/>
            <a:ext cx="5030787" cy="41142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434" tIns="43718" rIns="87434" bIns="4371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96913"/>
            <a:ext cx="4546600" cy="34115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343519"/>
            <a:ext cx="5030787" cy="41142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434" tIns="43718" rIns="87434" bIns="43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96913"/>
            <a:ext cx="4546600" cy="34115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343519"/>
            <a:ext cx="5030787" cy="41142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434" tIns="43718" rIns="87434" bIns="43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96913"/>
            <a:ext cx="4546600" cy="34115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343519"/>
            <a:ext cx="5030787" cy="41142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434" tIns="43718" rIns="87434" bIns="43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96913"/>
            <a:ext cx="4546600" cy="34115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343519"/>
            <a:ext cx="5030787" cy="41142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434" tIns="43718" rIns="87434" bIns="43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4546600" cy="3411537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951275-DEE7-4381-AF66-FB5C9F8400E7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AE82E0-CF53-4F0F-A24A-7F38F6A0B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Instalaciones Complementarias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tx1"/>
                </a:solidFill>
              </a:rPr>
              <a:t>Generalidades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32770" name="AutoShape 2" descr="data:image/jpeg;base64,/9j/4AAQSkZJRgABAQAAAQABAAD/2wCEAAkGBw8QDw0PDxANDw8QDQ8NDw8NDQ8PDQ8OFREWFhURFRUYHSghGBolGxUVITEhJSkrLy4wFx8zODMtNygtLisBCgoKDg0NFQ8QFS0dFR0tLS0tLS0tKy0rKy0rLSstKy0tLS0tKystKy0tLS0rLS0rKy0tKysrLSsrKystLS0rLf/AABEIAKgBKwMBEQACEQEDEQH/xAAbAAEBAAMBAQEAAAAAAAAAAAABAgADBAYFB//EAD4QAAEEAAQDBQUFBQgDAAAAAAEAAgMRBBIhMQVBUQYTYXGRIjKBocEUUnKx0QdiguHwIzNCQ1OSovEVY7L/xAAZAQEBAQEBAQAAAAAAAAAAAAABAAIEAwX/xAA0EQEAAgEBBgIIBQUBAQAAAAAAARECAwQSEyExUUGhIlJhcYGR4fAFFTJC0RRiscHxIzP/2gAMAwEAAhEDEQA/APygBfTfOUAtUCEggKCgEggJoGko0kWqk0GUmkaTQNJpWylA0lGlUrZSqDKTSNKpWKVSNKpClUmUikylUbFKQpCZSqNhFEUikKRSFIIpFEEIoghCSQgilFJCzRBCCKUVgLTKgkEBIUoEBaoEBINJoKpNI0mgykg0lGk0DSqRpIZSlag1QsUlWaVStlKpWylUrFKVspBsUpMpVIUiiKRSBCiKQQikKRRBCKQIQUkIogrJBCikhBBCKKUG2xaZICQpIICQoBIIC1QKQaSlAJBpNA0kGlKzSaFspNI0qgQlEtUrFKpWylULZSqNsLaUrLW3opMZGT/WiKSXD4qoikKwQgilJNIoghBFIIpBBCzSTSCCEUUrJBCilBFIKwFplQTAICQoBIIWogKSDSQaTQIC0FAKRpNA0kGkqzSRa3N0afA36qQY2yNOagqTc1rqdUpNKTKUmUpNzIy/Qe9Vb70pIjb7XgCPVCZK82QLA2pRaqUrBCDYIRSFINghBTSCCEIEIKUEUiYIIWSkhElKyQQghRUEsqC0FAJBC1EBSQQkKC1QICQoBIspBpKNJBpQNJTZFzb11HmEogEN8Xa/wqCCFJlKTEohuikvDS5HB29G0J14iIRh2T2g5rTnPI75a5EWqlb59Wqi6BhnvdTR09fqhPrYHstPIRQ8egrxRM0nRxDsrICarKNqAAA6ePmpW8/jMC6M616oqTcOYxnovCdo0omt+LdMbLrTF7kpMZ6I/qNL14+a/ptb1J+QMTuhVxtP1o+a4Gr6k/JqkcBuQPM0ji6frR8xwtT1Z+ScC3vHOLn1GNLZlJaeWbz1XH/U5ZZTU1Dp4OOOMXHN3/YI+U5+LWrXGy7sbkdgeGDlM34s/mri5d4W5j2lJ4S/lLEf4XD6p4uXsW7j7UO4TLyMR/iI+iuLPbzW7j3a3cMn+4D+F4VxPYtyO7V9gn/0n/8AH9VcT2Stz2w1Be0PJQWgoJgFaCgkELUBQSFAJBCQQkFIUAlNkQ16GtD4pC5maB24OnQ5hvYUm/hcGaWLMLZmJffu5Wi3X8EhpxEzpHZnHwAADWho2AA2ChaAlLZHdAcwflqpIIVSLefqqk24cC3HamOIJ1aDyUnoI8FGMDHisQHmESOaGNOWTE4k3oHcmAAEkeS85y9Ldjq1HS/B8xmOwtgHAxVzrE4kO9c30Tuz3Vw9f2fOAfl/sXxuoAA4kuj9S2wVjKM/CfL6m4foXDcbhmNLSyNg2ygC7HInmvna2lq5TcTMujS1NPG97G0cQ7RYeIW2KF3mGj6Kw2PUy/VlMPSdqxj9OEPG8c/aLIyxFDhsvK22fitT+G4z1znybx2+Y/ZHm/OeMcWkxMjpDljLnOcWxMAZmNWeupF63qSvH8sqeWfL3OqPxWKj0OfvfOMj/vfL+avy2fX8vqfzT+zzPfyfeB+BR+XT6/l9TH4p/Y4Me0u997G+YP5LGex7kXvw1G1znP8A85cvCCe6xwFkmOMNrfN3gr5WvDHxGfWHNmxA5OV6R9Fn2qccnfNVyt3FQ4lMOvzVvyNyGxvGpR1TxJXDhuZ2geOqeLLPChuHaN3iniyODCgvpuBQSyoLaISFBIIWgoJZUEgpRSyoBKICQUh1XnZVU5pc/wDEDV+lKDfA7LhpCDXeytiP4WjMa+JFpThpILQqk7HZWMLd35nBztarYgfqmlblsDbfxUndw3hkmIL8hYGsaHTSyvDIIWE0C530GqzllGPUxDtficBFccWHfiyNDNLM+Jkp6iJgsNvb2vNZrOfGvvv9FybOJYiTEYZplY2FkDmtwzGNLImxu95jQdzpmvdOOEY33lTNvhSNbpWmljoVqkqDGPZsUJ9SDtLPTmuc4gtoXbgD1/NZouPE8RnfzPwulFwsilkcGNa97idGtBJs+CxnnjhF5TUPTT08tSaxi5Q6EgkHQglpvSiDRHXdYxzjKImOkuqNkmJ9KWBjeZJ8h+qeb0jR08evmTI0bN9T9AqlxdPHp5OLFszg1Q0NANC8NXS3omhG1RfR2dgYcOZJ3Tva1gaBT6BdIToPgL/3BfM0uszL3155RD2/2HhztpI/ULo5dnLz7pPAcE7Z8fqFbsdjvT6zW7slhXbOZ6hG5j2W/l3c8nYeE7FvqEcPFqNTNyS/s/adqWeFi1xs3Kf2e+CODj3PHy7PMrvcqgmAVoKCQoLUAhIUmAoLQISFBIISCkKASFMcQQQSCNiN1J9DE2/Dwuqqkkjpo9hxoOL65O1rxpNC3DkPTfbxSLffwfBY4mskx0smHc+3RQtg7yfKP8x7SRkHS9/Jee/MzWEX8eX+zXdrmPDAQK4k8DTNnwzM/U1Ry/NP/p7PNeix3aJ8ZrBxQ4SMcmxslmeP/ZI8Eu+FDwRwon9U399lvdmvEdoJZo+6n9tmfPUOTDgu/eDG07bSxotRp44zcQrl1SPw2GiidG2Uzyt7wl0jCY2EaNvLod9Vrn8A438dleWtkAfCNO6028HHW/G1UnPJg436wSPdoSY5WPMja/eaMp+SC3cK4I+YjoehGqpT33BuwNgEtrxdouHW23T05rrLq0dl1NSLjlj3l9ubsdgoG5pyCALouyg+QGpXFlte0a07uljX33nl5O7HZtn0Y3tXK57fTr5vH9pO0zcODFw+GLDN2MuRpld5DZvz+C9NL8NiZ39fLey+/Hr/AIZ1PxGa3dLGMcfvwfn08znuc9xtzjmc47ucdyfE7r6GOGOMVEcnJltGpl1lqK08bvqkrJBQYa3MB3APmAszjE+DUZTHigxN+63/AGhec6eHqx8m41Mu8syAbaeRI/JZ4WHqweJl3Ie4bPlHlK8fVZnRw7f5a4mX3ENrcdO33Zph/GT+aOFj7fmt/wBkN0fHMY3bESfHKfos8L+6fJrej1f8tw7UY7/W/wCH81nhz38lvY9vN8oL3ecqC1AUmAVoKSFBIUtMlKUllSUQkEJEqSy+twbgkmIcKBpNxCfpfA+y7MNh55JY43gtZ3ccwzRulDveLedLi1NojPUx08J99dnthhWE55R7vf8AR5Xj3HsRG4sgMMRP+LD4aGJ/icwFg+RXTwcfG598zLx35+4h5iQSVLJN3he4t9qQuzOdepJO69ohlyk+ASgQpMHr4KT1nEezEkjmymfBwiWON8MU84jlMeQciNK1XjOrFzERM17DTmj4Dg2Pb33EsNQcO8bAyWR1cw11USjfy8MJ+Nfyaju68R2l7pzYeGvZhoI3GnAf2s/70jnDn0RGlGUXqc58o9x3q6PScM7VyDL34gkaQDTomZb5kFq889lwnpMxPvlvHVmPCJj2w+1J25iawhrY2/h5Ll/L4u5yt7/1eUY7uMRHueK7Rdse8zAGyV26eljhFQ55ymZuXhsXiXSGytpzlBShBDSUJJWWgUSUlZKUEFZkpQUrMlQWgoLUBS1AkhIUEhQWhKgllQSJKQpaRUFBLMu/hGC72Ro5WBXU9Eh+3dm+CR4aNrpgGOoHKd2jq7p/XPRfG2vbN7Lcw5w+ls+wzOO/qco++r5fbLtTE1pY0BwFgWSPSl1bHsuWHp5cpcm06sZ5VH6Y6PzA4ts0tva5obbyGGwa11Dv1X0nM58TifaIygjQi3PP1pKaftB/whrR0oOvxN7pAa5xIDR7RNANbqSeSU9Phuzgw5bLxCeKBjcrjh2FsmKk55co93zK5+NvctOL9vh8/H4Gu74/aPiwxWKlnyUHENY0uJyxtFNC3p4bmEY9jM3NvmF/g34BITXT+ai2RYp7AQDpza4W1BU7HOOjg0t+7VfPdUlqeY9fZdfTN7PrusmGl+XlY8Dr80FBQUoSUNAoSVlpKClBSskFZkpKClZKgtBQWoClqAQkKSFBaCkslIUkKWkVBuwmGkle2ONjnvecrWtFklGWeOETllNRBx08s5iMYuZfoXCPsvCGB8zmy40jRrKPdWNm3servMCufxdTW19ty3NHlp+M/wA/xHxfYw0NDY8I1Nbnn4R/Ef7l83ivbWSS603poJIHx5nxX1Nm2PT0I5ReXefvl99Xzdp2zU159Llj2jp9fuoh5XFYt8ptxJXW5G/EOLfYa0e40F2X2nWATqoOecUa6NA+S0kWpPV9mMEyCNvFMUaiiefs8dAvxEwsCugB5+C8dXKcv/LHrPX2R9fAxHi8zi8S6WSSV5t8j3PcfEm17RUco6BpQgghSJN7+qChCGb4+aGg4cx/0goKCEJJQ0EJJWWkoKVkpQQVmSkoKVmSoLQUEwCtBSQpagEJClplQSillQTbWOGWXKIWGnfYdT9Aszk68NliOeXN3cL4rNhS90Lixz43RkmjoSNQDsRQorw1dlx193f6R5vWdrjRiYw6+UOR8jnEucS5xNlziS4nqSurHGMYiMYqIfMzzyzynLKbmXfw3hT5iKBpbYe54P2FzZcw35leGptOGHXqYwnKah9Li/ZxjNgGgANvmQBVlGjtEZx7RONPE4jgzpcQyCIW97w0ULoE6uPgN10ZZRjEzPSGXXjuI4fh5OHwccM07LZPjJ4g+3g6tjY6wANrXnEZZ88uUdv5lrlHR8fiXaHFYjIJHjKwEMZHGyNjb3oALeOGON14iZcIxRv2gx34mC/kthhxj9gQPFrQ0oKHTF3vUfHKAfkpNbkFCCCUKEqLLQUuKCkoIKCkrJSUFJRJBWSlBBWZKUNJWUQtJQSypaQEjdrBPQan0CzOphHWYO5lPg6YcNK/3IpneUZH/wBUjj4+Fz8Fwp8ZiPi+jh+zmNfVQ5R1kfXyAKzO0T4Y/Of+nhx3+UPpwdicQf7yaNg/cbZ+drE6+c+MR8GuHj2+cvh9qOHNwcsbRM9w7tridw57i72aHKm/Nc2pr6mOcVlLp0tHDLCbiHLhpg/X3R46k/AL6OGvGTxx2WI/VzdecDYa9TqfTYL15yctbDCKjn7kF3M+pWvRxi5cuWpqas1HyheGjMjmsZTnuIa1rTZc4mgB42Vz57doYfuv3c3rhsGvn+2ve9Vw/sJizT5zFh49y6R4NDx1r5rxy/E9O6wxnKfv4+T0x/Dc5i884x8/p5vacFbwnChoM5xcgq+6AMQPmND6lW9tmtH6Ywjz+/hDE47LpT1nOfL7+MvXP7SYAAH7QxoAqg1110Gi5Y2PXv8ATfxeme0aOVVNfB5XjvbThgsZMROToacGZR1HUru0dn18f3RHm488tLwiZ98vMDjGCjjxM+CGJlxLo3R1iC1hw8ThTnty+/8ARdW7nlUZ1UdvH5vDlHR4Yknez5r3ZpilTLQhaiy1IIIJUqSgi0EEoIQklDQQklDSSggrKSUNArJSVkwkoIWS9fD2Cl/zJ2N/C0fW15b+XfybqO3m7I+xOGb/AHmIe7ydl/KkXlPjKuO0OhnA+Fx7ta8jm85vzROPdb8+E/Ju/wDI8Ph9yOMV4BVxHiqmfBzT9tIGe6GjyAWZzx7mNPPs+Vi/2gb5SszrYw9I0Mp6y+Niu3MrtiVidfs1Gzd3xeKcSfiYs7veZKB/CWmvmvHPOcpt0YYRhFQvAYkENDGNacoDnOcXEurU+AvkvbDa508ajGL7jLZo1Z55TXZ9ZsFi3P8AgNB6/wA1cfatX9N/CPv/AC9P6bZNLnlXxlndRg3Wbz/r6qjYdfOby85/6J2/Z9OKx5+6P+N0WILCcltJaWkt9kkHcXuunD8Mx/dl8nPn+Kz+zCPicVi5JTmlkkkPIyPc8jwF7L6Wnp46eMY4xUPl6mplqTM5SqPFPbs4r0eRdjJDu4qVNJde6Q24bEOjcHsNEWNRYIIogjmE2nfE2PENeMsUMrRnBBLInt5gg7EbosNZ4U82Y3RSgC/7KQOd4+zuqy5n4WQHWOQebHfoq01SMLdHBwPRwIPzVaA67DqpUHOQaShMo/8AaiklBCEklBoFBBQUlBSUSQVkpQQVmSkoKSsyQguuftrO7YlcE68uyNmhwTdpcS7mfmszq5S3GjjDlfxDEv5uWd7KWtzGGvup3blyKyk3jDYzhMrt7TuSOJDrh7PPO9rUaUszrQ7YuzYG9DzWo0mJ1k4/hsTI3Br2F/NmYW8dB48wjLTiuXU4ak3z6NWAga1gOQNcddR7QHLdfQ2XRjHCJyx9JybRrTOcxjl6LrBXY5CCkUUg2lKtKZagbSmKDZBLlcHb1y6jmpUqRmWnsJyk6EGnNP3T4qTdBxOZoLe8kLTuO8cNeRB5KTI+KTAU5wkb92YCRvzUqZiMc+SgXZQNmZWiMeQGyC5nPI0IHxAUh3x615ABBSZL3A8wSFJOnxQUFBFoQJQUkoIKClBBWSkokgrJSUFKyRaC+izgEY94tHmQuLhQ6eLK/sWFZ70kY/iCd3GPFb2c+BEuEbtmd+FhK1GMeEMzM+Ms/wDIxD3YXH8Ra1ekaeXqsTlHrJPFJP8ACyJvq4/RbjRy7xDO/j7Wt2NmO8hH4GtaPqtxoR4zLM6naGl2vvFzvxOJ+RXpGjhHgzOpl3LQBtQ8tF6xUdHlNz1UCtBVpFG02DaUbUKZaUbUDaUy1WmWq06MLPlzCmkOGzh7JP0VaLmNdmppY4DNlzW0jnSrTndpuKUk2pNgl0p11yPMfqhJLOntD0PoooJQqTaic56osoJQqBKCklFkErJCCklBBKyUkoIQUkoIQQQDvr5kn81nh49mt/LupoHIAeS1HJiearWokKC0CCllVpRCQQUg2mwbSjaQq0imWm0bVYNpTLVYo2q1TLTaZarVLbJpRGnI8wq1QL9AOhPoi1SLVZplqQtFoWiyLUqBKCEEWiyCUJKCCUWQSslJUQszJSSghBCEwFSISFApBBTaIKQoFIogrVgpBtKIKQbVYNptG0g2pUy0ijarVMtVplqtMtVplqtMtVplqtULUqFoNMtVoWiyLRaFoItVkWgi1m0klBBKCEFJKCCUFJKCEJgKrJBSFApBBSDagoFasEFINptUQU2DaQbTaplqFEFKNqsUy02jarTLVaZabRtVgWqyy0WmWq0LVaZaLQtRFoVMtFkWoi0WhayaBKiklZtC0EEqKUEEospJWSLUWAqRBSFApsG0ggqCgUg2m0bTYNpBtSo2mwy02jabBtVplptUy1KmWoG1JlqTLUhalTLUaZarVC0WmWqyLRaZaLQtBoWoi0WhazZSSoi0IEqKSVmyCUEEqKbRZYCi0QVoKBUCCm1RBTYNpBtQNpBtVo2mxRtNo2kG1KmWq1RtNimWq0y02mWq0y1WmWq0y1WmWi0LVaplos0LUqZaiLRaFotULQRaiLQgSqyLRZTaLNAlBBKLQJRZTa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72" name="AutoShape 4" descr="data:image/jpeg;base64,/9j/4AAQSkZJRgABAQAAAQABAAD/2wCEAAkGBw8QDw0PDxANDw8QDQ8NDw8NDQ8PDQ8OFREWFhURFRUYHSghGBolGxUVITEhJSkrLy4wFx8zODMtNygtLisBCgoKDg0NFQ8QFS0dFR0tLS0tLS0tKy0rKy0rLSstKy0tLS0tKystKy0tLS0rLS0rKy0tKysrLSsrKystLS0rLf/AABEIAKgBKwMBEQACEQEDEQH/xAAbAAEBAAMBAQEAAAAAAAAAAAABAgADBAYFB//EAD4QAAEEAAQDBQUFBQgDAAAAAAEAAgMRBBIhMQVBUQYTYXGRIjKBocEUUnKx0QdiguHwIzNCQ1OSovEVY7L/xAAZAQEBAQEBAQAAAAAAAAAAAAABAAIEAwX/xAA0EQEAAgEBBgIIBQUBAQAAAAAAARECAwQSEyExUUGhIlJhcYGR4fAFFTJC0RRiscHxIzP/2gAMAwEAAhEDEQA/APygBfTfOUAtUCEggKCgEggJoGko0kWqk0GUmkaTQNJpWylA0lGlUrZSqDKTSNKpWKVSNKpClUmUikylUbFKQpCZSqNhFEUikKRSFIIpFEEIoghCSQgilFJCzRBCCKUVgLTKgkEBIUoEBaoEBINJoKpNI0mgykg0lGk0DSqRpIZSlag1QsUlWaVStlKpWylUrFKVspBsUpMpVIUiiKRSBCiKQQikKRRBCKQIQUkIogrJBCikhBBCKKUG2xaZICQpIICQoBIIC1QKQaSlAJBpNA0kGlKzSaFspNI0qgQlEtUrFKpWylULZSqNsLaUrLW3opMZGT/WiKSXD4qoikKwQgilJNIoghBFIIpBBCzSTSCCEUUrJBCilBFIKwFplQTAICQoBIIWogKSDSQaTQIC0FAKRpNA0kGkqzSRa3N0afA36qQY2yNOagqTc1rqdUpNKTKUmUpNzIy/Qe9Vb70pIjb7XgCPVCZK82QLA2pRaqUrBCDYIRSFINghBTSCCEIEIKUEUiYIIWSkhElKyQQghRUEsqC0FAJBC1EBSQQkKC1QICQoBIspBpKNJBpQNJTZFzb11HmEogEN8Xa/wqCCFJlKTEohuikvDS5HB29G0J14iIRh2T2g5rTnPI75a5EWqlb59Wqi6BhnvdTR09fqhPrYHstPIRQ8egrxRM0nRxDsrICarKNqAAA6ePmpW8/jMC6M616oqTcOYxnovCdo0omt+LdMbLrTF7kpMZ6I/qNL14+a/ptb1J+QMTuhVxtP1o+a4Gr6k/JqkcBuQPM0ji6frR8xwtT1Z+ScC3vHOLn1GNLZlJaeWbz1XH/U5ZZTU1Dp4OOOMXHN3/YI+U5+LWrXGy7sbkdgeGDlM34s/mri5d4W5j2lJ4S/lLEf4XD6p4uXsW7j7UO4TLyMR/iI+iuLPbzW7j3a3cMn+4D+F4VxPYtyO7V9gn/0n/8AH9VcT2Stz2w1Be0PJQWgoJgFaCgkELUBQSFAJBCQQkFIUAlNkQ16GtD4pC5maB24OnQ5hvYUm/hcGaWLMLZmJffu5Wi3X8EhpxEzpHZnHwAADWho2AA2ChaAlLZHdAcwflqpIIVSLefqqk24cC3HamOIJ1aDyUnoI8FGMDHisQHmESOaGNOWTE4k3oHcmAAEkeS85y9Ldjq1HS/B8xmOwtgHAxVzrE4kO9c30Tuz3Vw9f2fOAfl/sXxuoAA4kuj9S2wVjKM/CfL6m4foXDcbhmNLSyNg2ygC7HInmvna2lq5TcTMujS1NPG97G0cQ7RYeIW2KF3mGj6Kw2PUy/VlMPSdqxj9OEPG8c/aLIyxFDhsvK22fitT+G4z1znybx2+Y/ZHm/OeMcWkxMjpDljLnOcWxMAZmNWeupF63qSvH8sqeWfL3OqPxWKj0OfvfOMj/vfL+avy2fX8vqfzT+zzPfyfeB+BR+XT6/l9TH4p/Y4Me0u997G+YP5LGex7kXvw1G1znP8A85cvCCe6xwFkmOMNrfN3gr5WvDHxGfWHNmxA5OV6R9Fn2qccnfNVyt3FQ4lMOvzVvyNyGxvGpR1TxJXDhuZ2geOqeLLPChuHaN3iniyODCgvpuBQSyoLaISFBIIWgoJZUEgpRSyoBKICQUh1XnZVU5pc/wDEDV+lKDfA7LhpCDXeytiP4WjMa+JFpThpILQqk7HZWMLd35nBztarYgfqmlblsDbfxUndw3hkmIL8hYGsaHTSyvDIIWE0C530GqzllGPUxDtficBFccWHfiyNDNLM+Jkp6iJgsNvb2vNZrOfGvvv9FybOJYiTEYZplY2FkDmtwzGNLImxu95jQdzpmvdOOEY33lTNvhSNbpWmljoVqkqDGPZsUJ9SDtLPTmuc4gtoXbgD1/NZouPE8RnfzPwulFwsilkcGNa97idGtBJs+CxnnjhF5TUPTT08tSaxi5Q6EgkHQglpvSiDRHXdYxzjKImOkuqNkmJ9KWBjeZJ8h+qeb0jR08evmTI0bN9T9AqlxdPHp5OLFszg1Q0NANC8NXS3omhG1RfR2dgYcOZJ3Tva1gaBT6BdIToPgL/3BfM0uszL3155RD2/2HhztpI/ULo5dnLz7pPAcE7Z8fqFbsdjvT6zW7slhXbOZ6hG5j2W/l3c8nYeE7FvqEcPFqNTNyS/s/adqWeFi1xs3Kf2e+CODj3PHy7PMrvcqgmAVoKCQoLUAhIUmAoLQISFBIISCkKASFMcQQQSCNiN1J9DE2/Dwuqqkkjpo9hxoOL65O1rxpNC3DkPTfbxSLffwfBY4mskx0smHc+3RQtg7yfKP8x7SRkHS9/Jee/MzWEX8eX+zXdrmPDAQK4k8DTNnwzM/U1Ry/NP/p7PNeix3aJ8ZrBxQ4SMcmxslmeP/ZI8Eu+FDwRwon9U399lvdmvEdoJZo+6n9tmfPUOTDgu/eDG07bSxotRp44zcQrl1SPw2GiidG2Uzyt7wl0jCY2EaNvLod9Vrn8A438dleWtkAfCNO6028HHW/G1UnPJg436wSPdoSY5WPMja/eaMp+SC3cK4I+YjoehGqpT33BuwNgEtrxdouHW23T05rrLq0dl1NSLjlj3l9ubsdgoG5pyCALouyg+QGpXFlte0a07uljX33nl5O7HZtn0Y3tXK57fTr5vH9pO0zcODFw+GLDN2MuRpld5DZvz+C9NL8NiZ39fLey+/Hr/AIZ1PxGa3dLGMcfvwfn08znuc9xtzjmc47ucdyfE7r6GOGOMVEcnJltGpl1lqK08bvqkrJBQYa3MB3APmAszjE+DUZTHigxN+63/AGhec6eHqx8m41Mu8syAbaeRI/JZ4WHqweJl3Ie4bPlHlK8fVZnRw7f5a4mX3ENrcdO33Zph/GT+aOFj7fmt/wBkN0fHMY3bESfHKfos8L+6fJrej1f8tw7UY7/W/wCH81nhz38lvY9vN8oL3ecqC1AUmAVoKSFBIUtMlKUllSUQkEJEqSy+twbgkmIcKBpNxCfpfA+y7MNh55JY43gtZ3ccwzRulDveLedLi1NojPUx08J99dnthhWE55R7vf8AR5Xj3HsRG4sgMMRP+LD4aGJ/icwFg+RXTwcfG598zLx35+4h5iQSVLJN3he4t9qQuzOdepJO69ohlyk+ASgQpMHr4KT1nEezEkjmymfBwiWON8MU84jlMeQciNK1XjOrFzERM17DTmj4Dg2Pb33EsNQcO8bAyWR1cw11USjfy8MJ+Nfyaju68R2l7pzYeGvZhoI3GnAf2s/70jnDn0RGlGUXqc58o9x3q6PScM7VyDL34gkaQDTomZb5kFq889lwnpMxPvlvHVmPCJj2w+1J25iawhrY2/h5Ll/L4u5yt7/1eUY7uMRHueK7Rdse8zAGyV26eljhFQ55ymZuXhsXiXSGytpzlBShBDSUJJWWgUSUlZKUEFZkpQUrMlQWgoLUBS1AkhIUEhQWhKgllQSJKQpaRUFBLMu/hGC72Ro5WBXU9Eh+3dm+CR4aNrpgGOoHKd2jq7p/XPRfG2vbN7Lcw5w+ls+wzOO/qco++r5fbLtTE1pY0BwFgWSPSl1bHsuWHp5cpcm06sZ5VH6Y6PzA4ts0tva5obbyGGwa11Dv1X0nM58TifaIygjQi3PP1pKaftB/whrR0oOvxN7pAa5xIDR7RNANbqSeSU9Phuzgw5bLxCeKBjcrjh2FsmKk55co93zK5+NvctOL9vh8/H4Gu74/aPiwxWKlnyUHENY0uJyxtFNC3p4bmEY9jM3NvmF/g34BITXT+ai2RYp7AQDpza4W1BU7HOOjg0t+7VfPdUlqeY9fZdfTN7PrusmGl+XlY8Dr80FBQUoSUNAoSVlpKClBSskFZkpKClZKgtBQWoClqAQkKSFBaCkslIUkKWkVBuwmGkle2ONjnvecrWtFklGWeOETllNRBx08s5iMYuZfoXCPsvCGB8zmy40jRrKPdWNm3servMCufxdTW19ty3NHlp+M/wA/xHxfYw0NDY8I1Nbnn4R/Ef7l83ivbWSS603poJIHx5nxX1Nm2PT0I5ReXefvl99Xzdp2zU159Llj2jp9fuoh5XFYt8ptxJXW5G/EOLfYa0e40F2X2nWATqoOecUa6NA+S0kWpPV9mMEyCNvFMUaiiefs8dAvxEwsCugB5+C8dXKcv/LHrPX2R9fAxHi8zi8S6WSSV5t8j3PcfEm17RUco6BpQgghSJN7+qChCGb4+aGg4cx/0goKCEJJQ0EJJWWkoKVkpQQVmSkoKVmSoLQUEwCtBSQpagEJClplQSillQTbWOGWXKIWGnfYdT9Aszk68NliOeXN3cL4rNhS90Lixz43RkmjoSNQDsRQorw1dlx193f6R5vWdrjRiYw6+UOR8jnEucS5xNlziS4nqSurHGMYiMYqIfMzzyzynLKbmXfw3hT5iKBpbYe54P2FzZcw35leGptOGHXqYwnKah9Li/ZxjNgGgANvmQBVlGjtEZx7RONPE4jgzpcQyCIW97w0ULoE6uPgN10ZZRjEzPSGXXjuI4fh5OHwccM07LZPjJ4g+3g6tjY6wANrXnEZZ88uUdv5lrlHR8fiXaHFYjIJHjKwEMZHGyNjb3oALeOGON14iZcIxRv2gx34mC/kthhxj9gQPFrQ0oKHTF3vUfHKAfkpNbkFCCCUKEqLLQUuKCkoIKCkrJSUFJRJBWSlBBWZKUNJWUQtJQSypaQEjdrBPQan0CzOphHWYO5lPg6YcNK/3IpneUZH/wBUjj4+Fz8Fwp8ZiPi+jh+zmNfVQ5R1kfXyAKzO0T4Y/Of+nhx3+UPpwdicQf7yaNg/cbZ+drE6+c+MR8GuHj2+cvh9qOHNwcsbRM9w7tridw57i72aHKm/Nc2pr6mOcVlLp0tHDLCbiHLhpg/X3R46k/AL6OGvGTxx2WI/VzdecDYa9TqfTYL15yctbDCKjn7kF3M+pWvRxi5cuWpqas1HyheGjMjmsZTnuIa1rTZc4mgB42Vz57doYfuv3c3rhsGvn+2ve9Vw/sJizT5zFh49y6R4NDx1r5rxy/E9O6wxnKfv4+T0x/Dc5i884x8/p5vacFbwnChoM5xcgq+6AMQPmND6lW9tmtH6Ywjz+/hDE47LpT1nOfL7+MvXP7SYAAH7QxoAqg1110Gi5Y2PXv8ATfxeme0aOVVNfB5XjvbThgsZMROToacGZR1HUru0dn18f3RHm488tLwiZ98vMDjGCjjxM+CGJlxLo3R1iC1hw8ThTnty+/8ARdW7nlUZ1UdvH5vDlHR4Yknez5r3ZpilTLQhaiy1IIIJUqSgi0EEoIQklDQQklDSSggrKSUNArJSVkwkoIWS9fD2Cl/zJ2N/C0fW15b+XfybqO3m7I+xOGb/AHmIe7ydl/KkXlPjKuO0OhnA+Fx7ta8jm85vzROPdb8+E/Ju/wDI8Ph9yOMV4BVxHiqmfBzT9tIGe6GjyAWZzx7mNPPs+Vi/2gb5SszrYw9I0Mp6y+Niu3MrtiVidfs1Gzd3xeKcSfiYs7veZKB/CWmvmvHPOcpt0YYRhFQvAYkENDGNacoDnOcXEurU+AvkvbDa508ajGL7jLZo1Z55TXZ9ZsFi3P8AgNB6/wA1cfatX9N/CPv/AC9P6bZNLnlXxlndRg3Wbz/r6qjYdfOby85/6J2/Z9OKx5+6P+N0WILCcltJaWkt9kkHcXuunD8Mx/dl8nPn+Kz+zCPicVi5JTmlkkkPIyPc8jwF7L6Wnp46eMY4xUPl6mplqTM5SqPFPbs4r0eRdjJDu4qVNJde6Q24bEOjcHsNEWNRYIIogjmE2nfE2PENeMsUMrRnBBLInt5gg7EbosNZ4U82Y3RSgC/7KQOd4+zuqy5n4WQHWOQebHfoq01SMLdHBwPRwIPzVaA67DqpUHOQaShMo/8AaiklBCEklBoFBBQUlBSUSQVkpQQVmSkoKSsyQguuftrO7YlcE68uyNmhwTdpcS7mfmszq5S3GjjDlfxDEv5uWd7KWtzGGvup3blyKyk3jDYzhMrt7TuSOJDrh7PPO9rUaUszrQ7YuzYG9DzWo0mJ1k4/hsTI3Br2F/NmYW8dB48wjLTiuXU4ak3z6NWAga1gOQNcddR7QHLdfQ2XRjHCJyx9JybRrTOcxjl6LrBXY5CCkUUg2lKtKZagbSmKDZBLlcHb1y6jmpUqRmWnsJyk6EGnNP3T4qTdBxOZoLe8kLTuO8cNeRB5KTI+KTAU5wkb92YCRvzUqZiMc+SgXZQNmZWiMeQGyC5nPI0IHxAUh3x615ABBSZL3A8wSFJOnxQUFBFoQJQUkoIKClBBWSkokgrJSUFKyRaC+izgEY94tHmQuLhQ6eLK/sWFZ70kY/iCd3GPFb2c+BEuEbtmd+FhK1GMeEMzM+Ms/wDIxD3YXH8Ra1ekaeXqsTlHrJPFJP8ACyJvq4/RbjRy7xDO/j7Wt2NmO8hH4GtaPqtxoR4zLM6naGl2vvFzvxOJ+RXpGjhHgzOpl3LQBtQ8tF6xUdHlNz1UCtBVpFG02DaUbUKZaUbUDaUy1WmWq06MLPlzCmkOGzh7JP0VaLmNdmppY4DNlzW0jnSrTndpuKUk2pNgl0p11yPMfqhJLOntD0PoooJQqTaic56osoJQqBKCklFkErJCCklBBKyUkoIQUkoIQQQDvr5kn81nh49mt/LupoHIAeS1HJiearWokKC0CCllVpRCQQUg2mwbSjaQq0imWm0bVYNpTLVYo2q1TLTaZarVLbJpRGnI8wq1QL9AOhPoi1SLVZplqQtFoWiyLUqBKCEEWiyCUJKCCUWQSslJUQszJSSghBCEwFSISFApBBTaIKQoFIogrVgpBtKIKQbVYNptG0g2pUy0ijarVMtVplqtMtVplqtMtVplqtULUqFoNMtVoWiyLRaFoItVkWgi1m0klBBKCEFJKCCUFJKCEJgKrJBSFApBBSDagoFasEFINptUQU2DaQbTaplqFEFKNqsUy02jarTLVaZabRtVgWqyy0WmWq0LVaZaLQtRFoVMtFkWoi0WhayaBKiklZtC0EEqKUEEospJWSLUWAqRBSFApsG0ggqCgUg2m0bTYNpBtSo2mwy02jabBtVplptUy1KmWoG1JlqTLUhalTLUaZarVC0WmWqyLRaZaLQtBoWoi0WhazZSSoi0IEqKSVmyCUEEqKbRZYCi0QVoKBUCCm1RBTYNpBtQNpBtVo2mxRtNo2kG1KmWq1RtNimWq0y02mWq0y1WmWq0y1WmWi0LVaplos0LUqZaiLRaFotULQRaiLQgSqyLRZTaLNAlBBKLQJRZTa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74" name="AutoShape 6" descr="data:image/jpeg;base64,/9j/4AAQSkZJRgABAQAAAQABAAD/2wCEAAkGBw8QDw0PDxANDw8QDQ8NDw8NDQ8PDQ8OFREWFhURFRUYHSghGBolGxUVITEhJSkrLy4wFx8zODMtNygtLisBCgoKDg0NFQ8QFS0dFR0tLS0tLS0tKy0rKy0rLSstKy0tLS0tKystKy0tLS0rLS0rKy0tKysrLSsrKystLS0rLf/AABEIAKgBKwMBEQACEQEDEQH/xAAbAAEBAAMBAQEAAAAAAAAAAAABAgADBAYFB//EAD4QAAEEAAQDBQUFBQgDAAAAAAEAAgMRBBIhMQVBUQYTYXGRIjKBocEUUnKx0QdiguHwIzNCQ1OSovEVY7L/xAAZAQEBAQEBAQAAAAAAAAAAAAABAAIEAwX/xAA0EQEAAgEBBgIIBQUBAQAAAAAAARECAwQSEyExUUGhIlJhcYGR4fAFFTJC0RRiscHxIzP/2gAMAwEAAhEDEQA/APygBfTfOUAtUCEggKCgEggJoGko0kWqk0GUmkaTQNJpWylA0lGlUrZSqDKTSNKpWKVSNKpClUmUikylUbFKQpCZSqNhFEUikKRSFIIpFEEIoghCSQgilFJCzRBCCKUVgLTKgkEBIUoEBaoEBINJoKpNI0mgykg0lGk0DSqRpIZSlag1QsUlWaVStlKpWylUrFKVspBsUpMpVIUiiKRSBCiKQQikKRRBCKQIQUkIogrJBCikhBBCKKUG2xaZICQpIICQoBIIC1QKQaSlAJBpNA0kGlKzSaFspNI0qgQlEtUrFKpWylULZSqNsLaUrLW3opMZGT/WiKSXD4qoikKwQgilJNIoghBFIIpBBCzSTSCCEUUrJBCilBFIKwFplQTAICQoBIIWogKSDSQaTQIC0FAKRpNA0kGkqzSRa3N0afA36qQY2yNOagqTc1rqdUpNKTKUmUpNzIy/Qe9Vb70pIjb7XgCPVCZK82QLA2pRaqUrBCDYIRSFINghBTSCCEIEIKUEUiYIIWSkhElKyQQghRUEsqC0FAJBC1EBSQQkKC1QICQoBIspBpKNJBpQNJTZFzb11HmEogEN8Xa/wqCCFJlKTEohuikvDS5HB29G0J14iIRh2T2g5rTnPI75a5EWqlb59Wqi6BhnvdTR09fqhPrYHstPIRQ8egrxRM0nRxDsrICarKNqAAA6ePmpW8/jMC6M616oqTcOYxnovCdo0omt+LdMbLrTF7kpMZ6I/qNL14+a/ptb1J+QMTuhVxtP1o+a4Gr6k/JqkcBuQPM0ji6frR8xwtT1Z+ScC3vHOLn1GNLZlJaeWbz1XH/U5ZZTU1Dp4OOOMXHN3/YI+U5+LWrXGy7sbkdgeGDlM34s/mri5d4W5j2lJ4S/lLEf4XD6p4uXsW7j7UO4TLyMR/iI+iuLPbzW7j3a3cMn+4D+F4VxPYtyO7V9gn/0n/8AH9VcT2Stz2w1Be0PJQWgoJgFaCgkELUBQSFAJBCQQkFIUAlNkQ16GtD4pC5maB24OnQ5hvYUm/hcGaWLMLZmJffu5Wi3X8EhpxEzpHZnHwAADWho2AA2ChaAlLZHdAcwflqpIIVSLefqqk24cC3HamOIJ1aDyUnoI8FGMDHisQHmESOaGNOWTE4k3oHcmAAEkeS85y9Ldjq1HS/B8xmOwtgHAxVzrE4kO9c30Tuz3Vw9f2fOAfl/sXxuoAA4kuj9S2wVjKM/CfL6m4foXDcbhmNLSyNg2ygC7HInmvna2lq5TcTMujS1NPG97G0cQ7RYeIW2KF3mGj6Kw2PUy/VlMPSdqxj9OEPG8c/aLIyxFDhsvK22fitT+G4z1znybx2+Y/ZHm/OeMcWkxMjpDljLnOcWxMAZmNWeupF63qSvH8sqeWfL3OqPxWKj0OfvfOMj/vfL+avy2fX8vqfzT+zzPfyfeB+BR+XT6/l9TH4p/Y4Me0u997G+YP5LGex7kXvw1G1znP8A85cvCCe6xwFkmOMNrfN3gr5WvDHxGfWHNmxA5OV6R9Fn2qccnfNVyt3FQ4lMOvzVvyNyGxvGpR1TxJXDhuZ2geOqeLLPChuHaN3iniyODCgvpuBQSyoLaISFBIIWgoJZUEgpRSyoBKICQUh1XnZVU5pc/wDEDV+lKDfA7LhpCDXeytiP4WjMa+JFpThpILQqk7HZWMLd35nBztarYgfqmlblsDbfxUndw3hkmIL8hYGsaHTSyvDIIWE0C530GqzllGPUxDtficBFccWHfiyNDNLM+Jkp6iJgsNvb2vNZrOfGvvv9FybOJYiTEYZplY2FkDmtwzGNLImxu95jQdzpmvdOOEY33lTNvhSNbpWmljoVqkqDGPZsUJ9SDtLPTmuc4gtoXbgD1/NZouPE8RnfzPwulFwsilkcGNa97idGtBJs+CxnnjhF5TUPTT08tSaxi5Q6EgkHQglpvSiDRHXdYxzjKImOkuqNkmJ9KWBjeZJ8h+qeb0jR08evmTI0bN9T9AqlxdPHp5OLFszg1Q0NANC8NXS3omhG1RfR2dgYcOZJ3Tva1gaBT6BdIToPgL/3BfM0uszL3155RD2/2HhztpI/ULo5dnLz7pPAcE7Z8fqFbsdjvT6zW7slhXbOZ6hG5j2W/l3c8nYeE7FvqEcPFqNTNyS/s/adqWeFi1xs3Kf2e+CODj3PHy7PMrvcqgmAVoKCQoLUAhIUmAoLQISFBIISCkKASFMcQQQSCNiN1J9DE2/Dwuqqkkjpo9hxoOL65O1rxpNC3DkPTfbxSLffwfBY4mskx0smHc+3RQtg7yfKP8x7SRkHS9/Jee/MzWEX8eX+zXdrmPDAQK4k8DTNnwzM/U1Ry/NP/p7PNeix3aJ8ZrBxQ4SMcmxslmeP/ZI8Eu+FDwRwon9U399lvdmvEdoJZo+6n9tmfPUOTDgu/eDG07bSxotRp44zcQrl1SPw2GiidG2Uzyt7wl0jCY2EaNvLod9Vrn8A438dleWtkAfCNO6028HHW/G1UnPJg436wSPdoSY5WPMja/eaMp+SC3cK4I+YjoehGqpT33BuwNgEtrxdouHW23T05rrLq0dl1NSLjlj3l9ubsdgoG5pyCALouyg+QGpXFlte0a07uljX33nl5O7HZtn0Y3tXK57fTr5vH9pO0zcODFw+GLDN2MuRpld5DZvz+C9NL8NiZ39fLey+/Hr/AIZ1PxGa3dLGMcfvwfn08znuc9xtzjmc47ucdyfE7r6GOGOMVEcnJltGpl1lqK08bvqkrJBQYa3MB3APmAszjE+DUZTHigxN+63/AGhec6eHqx8m41Mu8syAbaeRI/JZ4WHqweJl3Ie4bPlHlK8fVZnRw7f5a4mX3ENrcdO33Zph/GT+aOFj7fmt/wBkN0fHMY3bESfHKfos8L+6fJrej1f8tw7UY7/W/wCH81nhz38lvY9vN8oL3ecqC1AUmAVoKSFBIUtMlKUllSUQkEJEqSy+twbgkmIcKBpNxCfpfA+y7MNh55JY43gtZ3ccwzRulDveLedLi1NojPUx08J99dnthhWE55R7vf8AR5Xj3HsRG4sgMMRP+LD4aGJ/icwFg+RXTwcfG598zLx35+4h5iQSVLJN3he4t9qQuzOdepJO69ohlyk+ASgQpMHr4KT1nEezEkjmymfBwiWON8MU84jlMeQciNK1XjOrFzERM17DTmj4Dg2Pb33EsNQcO8bAyWR1cw11USjfy8MJ+Nfyaju68R2l7pzYeGvZhoI3GnAf2s/70jnDn0RGlGUXqc58o9x3q6PScM7VyDL34gkaQDTomZb5kFq889lwnpMxPvlvHVmPCJj2w+1J25iawhrY2/h5Ll/L4u5yt7/1eUY7uMRHueK7Rdse8zAGyV26eljhFQ55ymZuXhsXiXSGytpzlBShBDSUJJWWgUSUlZKUEFZkpQUrMlQWgoLUBS1AkhIUEhQWhKgllQSJKQpaRUFBLMu/hGC72Ro5WBXU9Eh+3dm+CR4aNrpgGOoHKd2jq7p/XPRfG2vbN7Lcw5w+ls+wzOO/qco++r5fbLtTE1pY0BwFgWSPSl1bHsuWHp5cpcm06sZ5VH6Y6PzA4ts0tva5obbyGGwa11Dv1X0nM58TifaIygjQi3PP1pKaftB/whrR0oOvxN7pAa5xIDR7RNANbqSeSU9Phuzgw5bLxCeKBjcrjh2FsmKk55co93zK5+NvctOL9vh8/H4Gu74/aPiwxWKlnyUHENY0uJyxtFNC3p4bmEY9jM3NvmF/g34BITXT+ai2RYp7AQDpza4W1BU7HOOjg0t+7VfPdUlqeY9fZdfTN7PrusmGl+XlY8Dr80FBQUoSUNAoSVlpKClBSskFZkpKClZKgtBQWoClqAQkKSFBaCkslIUkKWkVBuwmGkle2ONjnvecrWtFklGWeOETllNRBx08s5iMYuZfoXCPsvCGB8zmy40jRrKPdWNm3servMCufxdTW19ty3NHlp+M/wA/xHxfYw0NDY8I1Nbnn4R/Ef7l83ivbWSS603poJIHx5nxX1Nm2PT0I5ReXefvl99Xzdp2zU159Llj2jp9fuoh5XFYt8ptxJXW5G/EOLfYa0e40F2X2nWATqoOecUa6NA+S0kWpPV9mMEyCNvFMUaiiefs8dAvxEwsCugB5+C8dXKcv/LHrPX2R9fAxHi8zi8S6WSSV5t8j3PcfEm17RUco6BpQgghSJN7+qChCGb4+aGg4cx/0goKCEJJQ0EJJWWkoKVkpQQVmSkoKVmSoLQUEwCtBSQpagEJClplQSillQTbWOGWXKIWGnfYdT9Aszk68NliOeXN3cL4rNhS90Lixz43RkmjoSNQDsRQorw1dlx193f6R5vWdrjRiYw6+UOR8jnEucS5xNlziS4nqSurHGMYiMYqIfMzzyzynLKbmXfw3hT5iKBpbYe54P2FzZcw35leGptOGHXqYwnKah9Li/ZxjNgGgANvmQBVlGjtEZx7RONPE4jgzpcQyCIW97w0ULoE6uPgN10ZZRjEzPSGXXjuI4fh5OHwccM07LZPjJ4g+3g6tjY6wANrXnEZZ88uUdv5lrlHR8fiXaHFYjIJHjKwEMZHGyNjb3oALeOGON14iZcIxRv2gx34mC/kthhxj9gQPFrQ0oKHTF3vUfHKAfkpNbkFCCCUKEqLLQUuKCkoIKCkrJSUFJRJBWSlBBWZKUNJWUQtJQSypaQEjdrBPQan0CzOphHWYO5lPg6YcNK/3IpneUZH/wBUjj4+Fz8Fwp8ZiPi+jh+zmNfVQ5R1kfXyAKzO0T4Y/Of+nhx3+UPpwdicQf7yaNg/cbZ+drE6+c+MR8GuHj2+cvh9qOHNwcsbRM9w7tridw57i72aHKm/Nc2pr6mOcVlLp0tHDLCbiHLhpg/X3R46k/AL6OGvGTxx2WI/VzdecDYa9TqfTYL15yctbDCKjn7kF3M+pWvRxi5cuWpqas1HyheGjMjmsZTnuIa1rTZc4mgB42Vz57doYfuv3c3rhsGvn+2ve9Vw/sJizT5zFh49y6R4NDx1r5rxy/E9O6wxnKfv4+T0x/Dc5i884x8/p5vacFbwnChoM5xcgq+6AMQPmND6lW9tmtH6Ywjz+/hDE47LpT1nOfL7+MvXP7SYAAH7QxoAqg1110Gi5Y2PXv8ATfxeme0aOVVNfB5XjvbThgsZMROToacGZR1HUru0dn18f3RHm488tLwiZ98vMDjGCjjxM+CGJlxLo3R1iC1hw8ThTnty+/8ARdW7nlUZ1UdvH5vDlHR4Yknez5r3ZpilTLQhaiy1IIIJUqSgi0EEoIQklDQQklDSSggrKSUNArJSVkwkoIWS9fD2Cl/zJ2N/C0fW15b+XfybqO3m7I+xOGb/AHmIe7ydl/KkXlPjKuO0OhnA+Fx7ta8jm85vzROPdb8+E/Ju/wDI8Ph9yOMV4BVxHiqmfBzT9tIGe6GjyAWZzx7mNPPs+Vi/2gb5SszrYw9I0Mp6y+Niu3MrtiVidfs1Gzd3xeKcSfiYs7veZKB/CWmvmvHPOcpt0YYRhFQvAYkENDGNacoDnOcXEurU+AvkvbDa508ajGL7jLZo1Z55TXZ9ZsFi3P8AgNB6/wA1cfatX9N/CPv/AC9P6bZNLnlXxlndRg3Wbz/r6qjYdfOby85/6J2/Z9OKx5+6P+N0WILCcltJaWkt9kkHcXuunD8Mx/dl8nPn+Kz+zCPicVi5JTmlkkkPIyPc8jwF7L6Wnp46eMY4xUPl6mplqTM5SqPFPbs4r0eRdjJDu4qVNJde6Q24bEOjcHsNEWNRYIIogjmE2nfE2PENeMsUMrRnBBLInt5gg7EbosNZ4U82Y3RSgC/7KQOd4+zuqy5n4WQHWOQebHfoq01SMLdHBwPRwIPzVaA67DqpUHOQaShMo/8AaiklBCEklBoFBBQUlBSUSQVkpQQVmSkoKSsyQguuftrO7YlcE68uyNmhwTdpcS7mfmszq5S3GjjDlfxDEv5uWd7KWtzGGvup3blyKyk3jDYzhMrt7TuSOJDrh7PPO9rUaUszrQ7YuzYG9DzWo0mJ1k4/hsTI3Br2F/NmYW8dB48wjLTiuXU4ak3z6NWAga1gOQNcddR7QHLdfQ2XRjHCJyx9JybRrTOcxjl6LrBXY5CCkUUg2lKtKZagbSmKDZBLlcHb1y6jmpUqRmWnsJyk6EGnNP3T4qTdBxOZoLe8kLTuO8cNeRB5KTI+KTAU5wkb92YCRvzUqZiMc+SgXZQNmZWiMeQGyC5nPI0IHxAUh3x615ABBSZL3A8wSFJOnxQUFBFoQJQUkoIKClBBWSkokgrJSUFKyRaC+izgEY94tHmQuLhQ6eLK/sWFZ70kY/iCd3GPFb2c+BEuEbtmd+FhK1GMeEMzM+Ms/wDIxD3YXH8Ra1ekaeXqsTlHrJPFJP8ACyJvq4/RbjRy7xDO/j7Wt2NmO8hH4GtaPqtxoR4zLM6naGl2vvFzvxOJ+RXpGjhHgzOpl3LQBtQ8tF6xUdHlNz1UCtBVpFG02DaUbUKZaUbUDaUy1WmWq06MLPlzCmkOGzh7JP0VaLmNdmppY4DNlzW0jnSrTndpuKUk2pNgl0p11yPMfqhJLOntD0PoooJQqTaic56osoJQqBKCklFkErJCCklBBKyUkoIQUkoIQQQDvr5kn81nh49mt/LupoHIAeS1HJiearWokKC0CCllVpRCQQUg2mwbSjaQq0imWm0bVYNpTLVYo2q1TLTaZarVLbJpRGnI8wq1QL9AOhPoi1SLVZplqQtFoWiyLUqBKCEEWiyCUJKCCUWQSslJUQszJSSghBCEwFSISFApBBTaIKQoFIogrVgpBtKIKQbVYNptG0g2pUy0ijarVMtVplqtMtVplqtMtVplqtULUqFoNMtVoWiyLRaFoItVkWgi1m0klBBKCEFJKCCUFJKCEJgKrJBSFApBBSDagoFasEFINptUQU2DaQbTaplqFEFKNqsUy02jarTLVaZabRtVgWqyy0WmWq0LVaZaLQtRFoVMtFkWoi0WhayaBKiklZtC0EEqKUEEospJWSLUWAqRBSFApsG0ggqCgUg2m0bTYNpBtSo2mwy02jabBtVplptUy1KmWoG1JlqTLUhalTLUaZarVC0WmWqyLRaZaLQtBoWoi0WhazZSSoi0IEqKSVmyCUEEqKbRZYCi0QVoKBUCCm1RBTYNpBtQNpBtVo2mxRtNo2kG1KmWq1RtNimWq0y02mWq0y1WmWq0y1WmWi0LVaplos0LUqZaiLRaFotULQRaiLQgSqyLRZTaLNAlBBKLQJRZTa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76" name="AutoShape 8" descr="data:image/jpeg;base64,/9j/4AAQSkZJRgABAQAAAQABAAD/2wCEAAkGBw8QDw0PDxANDw8QDQ8NDw8NDQ8PDQ8OFREWFhURFRUYHSghGBolGxUVITEhJSkrLy4wFx8zODMtNygtLisBCgoKDg0NFQ8QFS0dFR0tLS0tLS0tKy0rKy0rLSstKy0tLS0tKystKy0tLS0rLS0rKy0tKysrLSsrKystLS0rLf/AABEIAKgBKwMBEQACEQEDEQH/xAAbAAEBAAMBAQEAAAAAAAAAAAABAgADBAYFB//EAD4QAAEEAAQDBQUFBQgDAAAAAAEAAgMRBBIhMQVBUQYTYXGRIjKBocEUUnKx0QdiguHwIzNCQ1OSovEVY7L/xAAZAQEBAQEBAQAAAAAAAAAAAAABAAIEAwX/xAA0EQEAAgEBBgIIBQUBAQAAAAAAARECAwQSEyExUUGhIlJhcYGR4fAFFTJC0RRiscHxIzP/2gAMAwEAAhEDEQA/APygBfTfOUAtUCEggKCgEggJoGko0kWqk0GUmkaTQNJpWylA0lGlUrZSqDKTSNKpWKVSNKpClUmUikylUbFKQpCZSqNhFEUikKRSFIIpFEEIoghCSQgilFJCzRBCCKUVgLTKgkEBIUoEBaoEBINJoKpNI0mgykg0lGk0DSqRpIZSlag1QsUlWaVStlKpWylUrFKVspBsUpMpVIUiiKRSBCiKQQikKRRBCKQIQUkIogrJBCikhBBCKKUG2xaZICQpIICQoBIIC1QKQaSlAJBpNA0kGlKzSaFspNI0qgQlEtUrFKpWylULZSqNsLaUrLW3opMZGT/WiKSXD4qoikKwQgilJNIoghBFIIpBBCzSTSCCEUUrJBCilBFIKwFplQTAICQoBIIWogKSDSQaTQIC0FAKRpNA0kGkqzSRa3N0afA36qQY2yNOagqTc1rqdUpNKTKUmUpNzIy/Qe9Vb70pIjb7XgCPVCZK82QLA2pRaqUrBCDYIRSFINghBTSCCEIEIKUEUiYIIWSkhElKyQQghRUEsqC0FAJBC1EBSQQkKC1QICQoBIspBpKNJBpQNJTZFzb11HmEogEN8Xa/wqCCFJlKTEohuikvDS5HB29G0J14iIRh2T2g5rTnPI75a5EWqlb59Wqi6BhnvdTR09fqhPrYHstPIRQ8egrxRM0nRxDsrICarKNqAAA6ePmpW8/jMC6M616oqTcOYxnovCdo0omt+LdMbLrTF7kpMZ6I/qNL14+a/ptb1J+QMTuhVxtP1o+a4Gr6k/JqkcBuQPM0ji6frR8xwtT1Z+ScC3vHOLn1GNLZlJaeWbz1XH/U5ZZTU1Dp4OOOMXHN3/YI+U5+LWrXGy7sbkdgeGDlM34s/mri5d4W5j2lJ4S/lLEf4XD6p4uXsW7j7UO4TLyMR/iI+iuLPbzW7j3a3cMn+4D+F4VxPYtyO7V9gn/0n/8AH9VcT2Stz2w1Be0PJQWgoJgFaCgkELUBQSFAJBCQQkFIUAlNkQ16GtD4pC5maB24OnQ5hvYUm/hcGaWLMLZmJffu5Wi3X8EhpxEzpHZnHwAADWho2AA2ChaAlLZHdAcwflqpIIVSLefqqk24cC3HamOIJ1aDyUnoI8FGMDHisQHmESOaGNOWTE4k3oHcmAAEkeS85y9Ldjq1HS/B8xmOwtgHAxVzrE4kO9c30Tuz3Vw9f2fOAfl/sXxuoAA4kuj9S2wVjKM/CfL6m4foXDcbhmNLSyNg2ygC7HInmvna2lq5TcTMujS1NPG97G0cQ7RYeIW2KF3mGj6Kw2PUy/VlMPSdqxj9OEPG8c/aLIyxFDhsvK22fitT+G4z1znybx2+Y/ZHm/OeMcWkxMjpDljLnOcWxMAZmNWeupF63qSvH8sqeWfL3OqPxWKj0OfvfOMj/vfL+avy2fX8vqfzT+zzPfyfeB+BR+XT6/l9TH4p/Y4Me0u997G+YP5LGex7kXvw1G1znP8A85cvCCe6xwFkmOMNrfN3gr5WvDHxGfWHNmxA5OV6R9Fn2qccnfNVyt3FQ4lMOvzVvyNyGxvGpR1TxJXDhuZ2geOqeLLPChuHaN3iniyODCgvpuBQSyoLaISFBIIWgoJZUEgpRSyoBKICQUh1XnZVU5pc/wDEDV+lKDfA7LhpCDXeytiP4WjMa+JFpThpILQqk7HZWMLd35nBztarYgfqmlblsDbfxUndw3hkmIL8hYGsaHTSyvDIIWE0C530GqzllGPUxDtficBFccWHfiyNDNLM+Jkp6iJgsNvb2vNZrOfGvvv9FybOJYiTEYZplY2FkDmtwzGNLImxu95jQdzpmvdOOEY33lTNvhSNbpWmljoVqkqDGPZsUJ9SDtLPTmuc4gtoXbgD1/NZouPE8RnfzPwulFwsilkcGNa97idGtBJs+CxnnjhF5TUPTT08tSaxi5Q6EgkHQglpvSiDRHXdYxzjKImOkuqNkmJ9KWBjeZJ8h+qeb0jR08evmTI0bN9T9AqlxdPHp5OLFszg1Q0NANC8NXS3omhG1RfR2dgYcOZJ3Tva1gaBT6BdIToPgL/3BfM0uszL3155RD2/2HhztpI/ULo5dnLz7pPAcE7Z8fqFbsdjvT6zW7slhXbOZ6hG5j2W/l3c8nYeE7FvqEcPFqNTNyS/s/adqWeFi1xs3Kf2e+CODj3PHy7PMrvcqgmAVoKCQoLUAhIUmAoLQISFBIISCkKASFMcQQQSCNiN1J9DE2/Dwuqqkkjpo9hxoOL65O1rxpNC3DkPTfbxSLffwfBY4mskx0smHc+3RQtg7yfKP8x7SRkHS9/Jee/MzWEX8eX+zXdrmPDAQK4k8DTNnwzM/U1Ry/NP/p7PNeix3aJ8ZrBxQ4SMcmxslmeP/ZI8Eu+FDwRwon9U399lvdmvEdoJZo+6n9tmfPUOTDgu/eDG07bSxotRp44zcQrl1SPw2GiidG2Uzyt7wl0jCY2EaNvLod9Vrn8A438dleWtkAfCNO6028HHW/G1UnPJg436wSPdoSY5WPMja/eaMp+SC3cK4I+YjoehGqpT33BuwNgEtrxdouHW23T05rrLq0dl1NSLjlj3l9ubsdgoG5pyCALouyg+QGpXFlte0a07uljX33nl5O7HZtn0Y3tXK57fTr5vH9pO0zcODFw+GLDN2MuRpld5DZvz+C9NL8NiZ39fLey+/Hr/AIZ1PxGa3dLGMcfvwfn08znuc9xtzjmc47ucdyfE7r6GOGOMVEcnJltGpl1lqK08bvqkrJBQYa3MB3APmAszjE+DUZTHigxN+63/AGhec6eHqx8m41Mu8syAbaeRI/JZ4WHqweJl3Ie4bPlHlK8fVZnRw7f5a4mX3ENrcdO33Zph/GT+aOFj7fmt/wBkN0fHMY3bESfHKfos8L+6fJrej1f8tw7UY7/W/wCH81nhz38lvY9vN8oL3ecqC1AUmAVoKSFBIUtMlKUllSUQkEJEqSy+twbgkmIcKBpNxCfpfA+y7MNh55JY43gtZ3ccwzRulDveLedLi1NojPUx08J99dnthhWE55R7vf8AR5Xj3HsRG4sgMMRP+LD4aGJ/icwFg+RXTwcfG598zLx35+4h5iQSVLJN3he4t9qQuzOdepJO69ohlyk+ASgQpMHr4KT1nEezEkjmymfBwiWON8MU84jlMeQciNK1XjOrFzERM17DTmj4Dg2Pb33EsNQcO8bAyWR1cw11USjfy8MJ+Nfyaju68R2l7pzYeGvZhoI3GnAf2s/70jnDn0RGlGUXqc58o9x3q6PScM7VyDL34gkaQDTomZb5kFq889lwnpMxPvlvHVmPCJj2w+1J25iawhrY2/h5Ll/L4u5yt7/1eUY7uMRHueK7Rdse8zAGyV26eljhFQ55ymZuXhsXiXSGytpzlBShBDSUJJWWgUSUlZKUEFZkpQUrMlQWgoLUBS1AkhIUEhQWhKgllQSJKQpaRUFBLMu/hGC72Ro5WBXU9Eh+3dm+CR4aNrpgGOoHKd2jq7p/XPRfG2vbN7Lcw5w+ls+wzOO/qco++r5fbLtTE1pY0BwFgWSPSl1bHsuWHp5cpcm06sZ5VH6Y6PzA4ts0tva5obbyGGwa11Dv1X0nM58TifaIygjQi3PP1pKaftB/whrR0oOvxN7pAa5xIDR7RNANbqSeSU9Phuzgw5bLxCeKBjcrjh2FsmKk55co93zK5+NvctOL9vh8/H4Gu74/aPiwxWKlnyUHENY0uJyxtFNC3p4bmEY9jM3NvmF/g34BITXT+ai2RYp7AQDpza4W1BU7HOOjg0t+7VfPdUlqeY9fZdfTN7PrusmGl+XlY8Dr80FBQUoSUNAoSVlpKClBSskFZkpKClZKgtBQWoClqAQkKSFBaCkslIUkKWkVBuwmGkle2ONjnvecrWtFklGWeOETllNRBx08s5iMYuZfoXCPsvCGB8zmy40jRrKPdWNm3servMCufxdTW19ty3NHlp+M/wA/xHxfYw0NDY8I1Nbnn4R/Ef7l83ivbWSS603poJIHx5nxX1Nm2PT0I5ReXefvl99Xzdp2zU159Llj2jp9fuoh5XFYt8ptxJXW5G/EOLfYa0e40F2X2nWATqoOecUa6NA+S0kWpPV9mMEyCNvFMUaiiefs8dAvxEwsCugB5+C8dXKcv/LHrPX2R9fAxHi8zi8S6WSSV5t8j3PcfEm17RUco6BpQgghSJN7+qChCGb4+aGg4cx/0goKCEJJQ0EJJWWkoKVkpQQVmSkoKVmSoLQUEwCtBSQpagEJClplQSillQTbWOGWXKIWGnfYdT9Aszk68NliOeXN3cL4rNhS90Lixz43RkmjoSNQDsRQorw1dlx193f6R5vWdrjRiYw6+UOR8jnEucS5xNlziS4nqSurHGMYiMYqIfMzzyzynLKbmXfw3hT5iKBpbYe54P2FzZcw35leGptOGHXqYwnKah9Li/ZxjNgGgANvmQBVlGjtEZx7RONPE4jgzpcQyCIW97w0ULoE6uPgN10ZZRjEzPSGXXjuI4fh5OHwccM07LZPjJ4g+3g6tjY6wANrXnEZZ88uUdv5lrlHR8fiXaHFYjIJHjKwEMZHGyNjb3oALeOGON14iZcIxRv2gx34mC/kthhxj9gQPFrQ0oKHTF3vUfHKAfkpNbkFCCCUKEqLLQUuKCkoIKCkrJSUFJRJBWSlBBWZKUNJWUQtJQSypaQEjdrBPQan0CzOphHWYO5lPg6YcNK/3IpneUZH/wBUjj4+Fz8Fwp8ZiPi+jh+zmNfVQ5R1kfXyAKzO0T4Y/Of+nhx3+UPpwdicQf7yaNg/cbZ+drE6+c+MR8GuHj2+cvh9qOHNwcsbRM9w7tridw57i72aHKm/Nc2pr6mOcVlLp0tHDLCbiHLhpg/X3R46k/AL6OGvGTxx2WI/VzdecDYa9TqfTYL15yctbDCKjn7kF3M+pWvRxi5cuWpqas1HyheGjMjmsZTnuIa1rTZc4mgB42Vz57doYfuv3c3rhsGvn+2ve9Vw/sJizT5zFh49y6R4NDx1r5rxy/E9O6wxnKfv4+T0x/Dc5i884x8/p5vacFbwnChoM5xcgq+6AMQPmND6lW9tmtH6Ywjz+/hDE47LpT1nOfL7+MvXP7SYAAH7QxoAqg1110Gi5Y2PXv8ATfxeme0aOVVNfB5XjvbThgsZMROToacGZR1HUru0dn18f3RHm488tLwiZ98vMDjGCjjxM+CGJlxLo3R1iC1hw8ThTnty+/8ARdW7nlUZ1UdvH5vDlHR4Yknez5r3ZpilTLQhaiy1IIIJUqSgi0EEoIQklDQQklDSSggrKSUNArJSVkwkoIWS9fD2Cl/zJ2N/C0fW15b+XfybqO3m7I+xOGb/AHmIe7ydl/KkXlPjKuO0OhnA+Fx7ta8jm85vzROPdb8+E/Ju/wDI8Ph9yOMV4BVxHiqmfBzT9tIGe6GjyAWZzx7mNPPs+Vi/2gb5SszrYw9I0Mp6y+Niu3MrtiVidfs1Gzd3xeKcSfiYs7veZKB/CWmvmvHPOcpt0YYRhFQvAYkENDGNacoDnOcXEurU+AvkvbDa508ajGL7jLZo1Z55TXZ9ZsFi3P8AgNB6/wA1cfatX9N/CPv/AC9P6bZNLnlXxlndRg3Wbz/r6qjYdfOby85/6J2/Z9OKx5+6P+N0WILCcltJaWkt9kkHcXuunD8Mx/dl8nPn+Kz+zCPicVi5JTmlkkkPIyPc8jwF7L6Wnp46eMY4xUPl6mplqTM5SqPFPbs4r0eRdjJDu4qVNJde6Q24bEOjcHsNEWNRYIIogjmE2nfE2PENeMsUMrRnBBLInt5gg7EbosNZ4U82Y3RSgC/7KQOd4+zuqy5n4WQHWOQebHfoq01SMLdHBwPRwIPzVaA67DqpUHOQaShMo/8AaiklBCEklBoFBBQUlBSUSQVkpQQVmSkoKSsyQguuftrO7YlcE68uyNmhwTdpcS7mfmszq5S3GjjDlfxDEv5uWd7KWtzGGvup3blyKyk3jDYzhMrt7TuSOJDrh7PPO9rUaUszrQ7YuzYG9DzWo0mJ1k4/hsTI3Br2F/NmYW8dB48wjLTiuXU4ak3z6NWAga1gOQNcddR7QHLdfQ2XRjHCJyx9JybRrTOcxjl6LrBXY5CCkUUg2lKtKZagbSmKDZBLlcHb1y6jmpUqRmWnsJyk6EGnNP3T4qTdBxOZoLe8kLTuO8cNeRB5KTI+KTAU5wkb92YCRvzUqZiMc+SgXZQNmZWiMeQGyC5nPI0IHxAUh3x615ABBSZL3A8wSFJOnxQUFBFoQJQUkoIKClBBWSkokgrJSUFKyRaC+izgEY94tHmQuLhQ6eLK/sWFZ70kY/iCd3GPFb2c+BEuEbtmd+FhK1GMeEMzM+Ms/wDIxD3YXH8Ra1ekaeXqsTlHrJPFJP8ACyJvq4/RbjRy7xDO/j7Wt2NmO8hH4GtaPqtxoR4zLM6naGl2vvFzvxOJ+RXpGjhHgzOpl3LQBtQ8tF6xUdHlNz1UCtBVpFG02DaUbUKZaUbUDaUy1WmWq06MLPlzCmkOGzh7JP0VaLmNdmppY4DNlzW0jnSrTndpuKUk2pNgl0p11yPMfqhJLOntD0PoooJQqTaic56osoJQqBKCklFkErJCCklBBKyUkoIQUkoIQQQDvr5kn81nh49mt/LupoHIAeS1HJiearWokKC0CCllVpRCQQUg2mwbSjaQq0imWm0bVYNpTLVYo2q1TLTaZarVLbJpRGnI8wq1QL9AOhPoi1SLVZplqQtFoWiyLUqBKCEEWiyCUJKCCUWQSslJUQszJSSghBCEwFSISFApBBTaIKQoFIogrVgpBtKIKQbVYNptG0g2pUy0ijarVMtVplqtMtVplqtMtVplqtULUqFoNMtVoWiyLRaFoItVkWgi1m0klBBKCEFJKCCUFJKCEJgKrJBSFApBBSDagoFasEFINptUQU2DaQbTaplqFEFKNqsUy02jarTLVaZabRtVgWqyy0WmWq0LVaZaLQtRFoVMtFkWoi0WhayaBKiklZtC0EEqKUEEospJWSLUWAqRBSFApsG0ggqCgUg2m0bTYNpBtSo2mwy02jabBtVplptUy1KmWoG1JlqTLUhalTLUaZarVC0WmWqyLRaZaLQtBoWoi0WhazZSSoi0IEqKSVmyCUEEqKbRZYCi0QVoKBUCCm1RBTYNpBtQNpBtVo2mxRtNo2kG1KmWq1RtNimWq0y02mWq0y1WmWq0y1WmWi0LVaplos0LUqZaiLRaFotULQRaiLQgSqyLRZTaLNAlBBKLQJRZTa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Natural Ga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5286388"/>
            <a:ext cx="1371591" cy="1571612"/>
          </a:xfrm>
          <a:prstGeom prst="rect">
            <a:avLst/>
          </a:prstGeom>
        </p:spPr>
      </p:pic>
      <p:pic>
        <p:nvPicPr>
          <p:cNvPr id="10" name="9 Imagen" descr="descar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5257800"/>
            <a:ext cx="2847975" cy="1600200"/>
          </a:xfrm>
          <a:prstGeom prst="rect">
            <a:avLst/>
          </a:prstGeom>
        </p:spPr>
      </p:pic>
      <p:pic>
        <p:nvPicPr>
          <p:cNvPr id="11" name="10 Imagen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19700"/>
            <a:ext cx="2800350" cy="1638300"/>
          </a:xfrm>
          <a:prstGeom prst="rect">
            <a:avLst/>
          </a:prstGeom>
        </p:spPr>
      </p:pic>
      <p:pic>
        <p:nvPicPr>
          <p:cNvPr id="12" name="11 Imagen" descr="desague_desatascador_ecológi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713" y="5214950"/>
            <a:ext cx="2172477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85720" y="1142984"/>
          <a:ext cx="4357718" cy="4307205"/>
        </p:xfrm>
        <a:graphic>
          <a:graphicData uri="http://schemas.openxmlformats.org/drawingml/2006/table">
            <a:tbl>
              <a:tblPr/>
              <a:tblGrid>
                <a:gridCol w="3341341"/>
                <a:gridCol w="101637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Pileta de cocina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P.C.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Pileta de lavar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P.L.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Pileta de albañilería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P.L.A.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Pileta de cemento armado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P.L.C.A.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Pileta de piso abierta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P.P.A.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Pileta de piso abierta especial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P.P.A.E.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Pileta de piso tapada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P.P.T.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Pileta de piso tapada suspendida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P.P.T.S.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Pileta lavacopas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P.L.C.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Pileta lavamanos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P.L.M.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Pozo impermeable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Po. 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Ramal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R.T.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Reducción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Reja de aspiración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R.A.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Rejilla de piso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R.P.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Ruptor de vacío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R.V.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Salivadera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Saliv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857752" y="1071546"/>
          <a:ext cx="3929090" cy="3040380"/>
        </p:xfrm>
        <a:graphic>
          <a:graphicData uri="http://schemas.openxmlformats.org/drawingml/2006/table">
            <a:tbl>
              <a:tblPr/>
              <a:tblGrid>
                <a:gridCol w="3012685"/>
                <a:gridCol w="91640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Sección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Secc.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Separador enfriador de grasa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S.E.G.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Slop-sink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S.S.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Tanque de bombeo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T. Bo.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Tanque de reserva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T. Res.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Tapa de inspección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T.I.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Válvula automática de inodoro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V.I.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Válvula automática de mingitorio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V.M.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Válvula de aire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V.A.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Válvula de limpieza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V.L.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Válvula de retención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V.R.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Water Closet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W.C.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7715304" cy="426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143108" y="357166"/>
            <a:ext cx="472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Colores – Signos Convencionales  - Abreviaturas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82" y="714356"/>
          <a:ext cx="866776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471"/>
                <a:gridCol w="1083471"/>
                <a:gridCol w="1083471"/>
                <a:gridCol w="1083471"/>
                <a:gridCol w="1083471"/>
                <a:gridCol w="1083471"/>
                <a:gridCol w="1083471"/>
                <a:gridCol w="1083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Sistema Primario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Sistema Secundario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tx1"/>
                          </a:solidFill>
                        </a:rPr>
                        <a:t>Desagüe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</a:rPr>
                        <a:t> Pluvial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tx1"/>
                          </a:solidFill>
                        </a:rPr>
                        <a:t>Ventilación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Agua Fría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Agua Caliente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Instalaciones existentes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Instalaciones suprimidas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Bermellón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Sepia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Verde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Azul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Carmín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Negro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Amarillo punteado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00034" y="1285860"/>
            <a:ext cx="571504" cy="14287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571604" y="1285860"/>
            <a:ext cx="571504" cy="14287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643174" y="1285860"/>
            <a:ext cx="571504" cy="1428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786182" y="1285860"/>
            <a:ext cx="571504" cy="1428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786314" y="1285860"/>
            <a:ext cx="571504" cy="142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929322" y="1285860"/>
            <a:ext cx="571504" cy="1428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7000892" y="1285860"/>
            <a:ext cx="571504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8072462" y="1285860"/>
            <a:ext cx="571504" cy="142876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557" y="642918"/>
            <a:ext cx="835283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7500990" cy="617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66"/>
            <a:ext cx="5429256" cy="621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143800" cy="444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77905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500298" y="1428736"/>
            <a:ext cx="4053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Ejemplo Cuadro de Resumen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Desagües Cloacales y Pluviales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1357298"/>
            <a:ext cx="82153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Los datos deben leerse tanto en plantas como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en: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el o los cortes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dirty="0" smtClean="0">
                <a:latin typeface="+mj-lt"/>
                <a:ea typeface="Times New Roman" pitchFamily="18" charset="0"/>
                <a:cs typeface="Times New Roman" pitchFamily="18" charset="0"/>
              </a:rPr>
              <a:t>Indicar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diámetros de cañerías, pendientes y tapadas de artefactos (usar plano de referencia y comparación)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Usar  líneas no muy finas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Hacer corte sanitario (es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transparente y genera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lmente se hace solo el transversal)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Hacer cuadro de resumen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867" y="1357298"/>
            <a:ext cx="848716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571480"/>
            <a:ext cx="800105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 smtClean="0">
                <a:latin typeface="Arial" pitchFamily="34" charset="0"/>
              </a:rPr>
              <a:t>Previas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Previa de Arquitectura aprobada, presentada conjuntamente con las previas a visar (sólo una copia por tipo de plano)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Planos con al menos la firma del profesional para las correcciones de previas, para aprobar todas las firmas deben estar en los planos correspondientes y debe habe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r pasado por el Consejo o Colegio y pagado los derechos.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Más de 2000 m2 presentar factibilidad de </a:t>
            </a:r>
            <a:r>
              <a:rPr lang="es-E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EMSA</a:t>
            </a:r>
            <a:endParaRPr lang="es-ES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err="1" smtClean="0">
                <a:latin typeface="Arial" pitchFamily="34" charset="0"/>
              </a:rPr>
              <a:t>Visación</a:t>
            </a:r>
            <a:endParaRPr lang="es-ES" sz="2000" b="1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Presentar comprobante de pago y liquidación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copias en papel por cada plano, visadas por el colegio o consejo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Previa aprobada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Cloacales</a:t>
            </a:r>
            <a:endParaRPr lang="es-E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857232"/>
            <a:ext cx="821537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Ventilación del sistema, generalmente el elemento más alejado (inodoro). Recordar que el Sistema Dinámico o Abierto necesita como mínimo una ventilación y el Sistema Estático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o Cerrado necesita como mínimo dos ventilaciones. Indicar material y diámetro de las mismas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baseline="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Las CS no se ventilan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Indicar los artefactos en cada local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728" y="4071942"/>
            <a:ext cx="5251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Pendiente de Cloacales, según cálculo, </a:t>
            </a:r>
          </a:p>
          <a:p>
            <a:pPr algn="ctr"/>
            <a:r>
              <a:rPr lang="es-ES" sz="2400" b="1" dirty="0" smtClean="0"/>
              <a:t>varía de </a:t>
            </a:r>
          </a:p>
          <a:p>
            <a:endParaRPr lang="es-ES" sz="2400" b="1" dirty="0" smtClean="0"/>
          </a:p>
          <a:p>
            <a:pPr algn="ctr"/>
            <a:r>
              <a:rPr lang="es-ES" sz="2400" b="1" dirty="0" smtClean="0"/>
              <a:t>1:20 a 1:100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736"/>
          <a:stretch>
            <a:fillRect/>
          </a:stretch>
        </p:blipFill>
        <p:spPr bwMode="auto">
          <a:xfrm>
            <a:off x="642910" y="214290"/>
            <a:ext cx="4191000" cy="296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4152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00042"/>
            <a:ext cx="40862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801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9" y="571480"/>
            <a:ext cx="893214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Pluviales</a:t>
            </a:r>
            <a:endParaRPr lang="es-E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995306"/>
            <a:ext cx="80010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Indicar diámetros/dimensiones y materiales de: canaletas,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embudos, caños de lluvia y </a:t>
            </a:r>
            <a:r>
              <a:rPr kumimoji="0" lang="es-E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conductales</a:t>
            </a:r>
            <a:endParaRPr kumimoji="0" lang="es-E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Se coloca una bajada cada 6 metros o fracción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Indicar dimensiones de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BDT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o </a:t>
            </a:r>
            <a:r>
              <a:rPr kumimoji="0" lang="es-E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BDA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Hacer la Planta de Techos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Indicar los casos de caída libre de agua en techos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43174" y="4500570"/>
            <a:ext cx="51828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Pendiente de Pluviales, según cálculo, </a:t>
            </a:r>
          </a:p>
          <a:p>
            <a:pPr algn="ctr"/>
            <a:r>
              <a:rPr lang="es-ES" sz="2400" b="1" dirty="0" smtClean="0"/>
              <a:t>varía de </a:t>
            </a:r>
          </a:p>
          <a:p>
            <a:endParaRPr lang="es-ES" sz="2400" b="1" dirty="0" smtClean="0"/>
          </a:p>
          <a:p>
            <a:pPr algn="ctr"/>
            <a:r>
              <a:rPr lang="es-ES" sz="2400" b="1" dirty="0" smtClean="0"/>
              <a:t>1:100 a 1:1000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8411" t="49275"/>
          <a:stretch>
            <a:fillRect/>
          </a:stretch>
        </p:blipFill>
        <p:spPr bwMode="auto">
          <a:xfrm>
            <a:off x="1643041" y="2071678"/>
            <a:ext cx="445773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9923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927561"/>
            <a:ext cx="5214973" cy="445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571480"/>
            <a:ext cx="80010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Letras legibles con un tamaño mínimo de 0,20 cm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Espesor de las líneas de al menos 0,2 mm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Las líneas de edificación en líneas más finas o con tonos de gris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Ídem  mobiliario</a:t>
            </a:r>
          </a:p>
        </p:txBody>
      </p:sp>
      <p:pic>
        <p:nvPicPr>
          <p:cNvPr id="3" name="2 Imagen" descr="http://1.bp.blogspot.com/-GeWKW-71rxo/VCLoJ_XQQ4I/AAAAAAAAAGs/zZDN8cHl2r8/s1600/Nota%2Bpara%2BProfesionales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571744"/>
            <a:ext cx="6811672" cy="3969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03" y="642918"/>
            <a:ext cx="872451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6357982" cy="546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774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571736" y="500042"/>
            <a:ext cx="4130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Ejemplo Cuadro de Resumen 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Instalaciones Complementarias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Electricidad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4429132"/>
            <a:ext cx="82867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Helvetica"/>
              </a:rPr>
              <a:t>Se debe representar la ubicación de medidores, tableros principales y seccionales; bocas de luz, tomacorrientes, cajas de paso y conexión, elementos de comando y cualquier otro elemento que incluya la instalación; máquinas y elementos eléctricos con indicación de sus potencias y usos; las bocas de baja tensión (timbre, teléfono, televisión, portero eléctrico, etcétera) y el recorrido de las canalizaciones respectivas.</a:t>
            </a: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48" y="928670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aplican las Normas aprobadas por la </a:t>
            </a:r>
            <a:r>
              <a:rPr lang="es-ES" dirty="0" err="1" smtClean="0"/>
              <a:t>AEA</a:t>
            </a:r>
            <a:r>
              <a:rPr lang="es-E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90364-3: Determinación de las características generales de las instalaciones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90364-4: Protecciones para preservar la seguridad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90364-5: Elección e instalación de los materiales eléctricos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90364-6: Verificación de las instalaciones eléctricas (inicial y periódicas) y su mantenimiento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90364-7-771:  Reglamentación para la ejecución de instalaciones eléctricas en inmuebles (viviendas, oficinas y locales)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90790:  Protección contra descargas eléctricas atmosféricas en las estaciones de carga de combustibles líquidos y gaseosos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Nueva guía </a:t>
            </a:r>
            <a:r>
              <a:rPr lang="es-ES" dirty="0" err="1" smtClean="0"/>
              <a:t>AEA</a:t>
            </a:r>
            <a:r>
              <a:rPr lang="es-ES" dirty="0" smtClean="0"/>
              <a:t>: instalaciones eléctricas en inmuebles hasta 10 kw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4643406" y="0"/>
            <a:ext cx="4500594" cy="6858000"/>
            <a:chOff x="3214678" y="0"/>
            <a:chExt cx="3514725" cy="59626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514725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3000372"/>
              <a:ext cx="3514725" cy="296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1428736"/>
            <a:ext cx="750095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Algunos errores comunes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Letras en un tamaño poco legible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Uso del cable de 1,5 mm de diámetro en otras aplicaciones diferentes al retorno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Indefinición de sistema (ejemplo: instalación trifásica y detalles de monofásica- problema de copiar y pegar)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Detalles del tablero (ej.: uso de llaves unipolares (en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deshuso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), falta colocar disyuntor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Largo del cableado y no la sección.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Falta de cables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Línea de cableado en espesor mínimo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Instalaciones Complementarias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Gas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Presentación de Planos Municipales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785794"/>
            <a:ext cx="7715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Usar Carátula Reglamentaria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Planos de Plantas y Corte de instalaciones, donde van los artefactos surtidos, el recorrido de los caños, tipos de elementos usados, lugar de implantación de las garrafas-cilindros-garrafones-</a:t>
            </a:r>
            <a:r>
              <a:rPr lang="es-ES" sz="2000" dirty="0" err="1" smtClean="0">
                <a:latin typeface="+mj-lt"/>
              </a:rPr>
              <a:t>zepeling</a:t>
            </a:r>
            <a:r>
              <a:rPr lang="es-ES" sz="2000" dirty="0" smtClean="0">
                <a:latin typeface="+mj-lt"/>
              </a:rPr>
              <a:t> y se acoten distancias a Líneas Municipales, Ejes Medianeros, pared perimetral de la vivienda, aberturas y fuentes de ignición, árboles , etc.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Vista de la fachada de la vivienda más cercana a los cilindros/garrafones o </a:t>
            </a:r>
            <a:r>
              <a:rPr lang="es-ES" sz="2000" dirty="0" err="1" smtClean="0">
                <a:latin typeface="+mj-lt"/>
              </a:rPr>
              <a:t>zepeling</a:t>
            </a:r>
            <a:r>
              <a:rPr lang="es-ES" sz="2000" dirty="0" smtClean="0">
                <a:latin typeface="+mj-lt"/>
              </a:rPr>
              <a:t>, donde se acoten las distancias a las aberturas , fuentes de ignición , etc.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Consumo, tipo y cantidad de artefactos surtidos</a:t>
            </a:r>
            <a:endParaRPr lang="es-ES" sz="20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85918" y="5357826"/>
            <a:ext cx="6929486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 smtClean="0">
                <a:ea typeface="Times New Roman" pitchFamily="18" charset="0"/>
                <a:cs typeface="Times New Roman" pitchFamily="18" charset="0"/>
              </a:rPr>
              <a:t>Cuando </a:t>
            </a:r>
            <a:r>
              <a:rPr lang="es-ES" sz="2000" dirty="0" smtClean="0">
                <a:ea typeface="Times New Roman" pitchFamily="18" charset="0"/>
                <a:cs typeface="Times New Roman" pitchFamily="18" charset="0"/>
              </a:rPr>
              <a:t>no se hará instalación de gas en la </a:t>
            </a:r>
            <a:r>
              <a:rPr lang="es-ES" sz="2000" dirty="0" smtClean="0">
                <a:ea typeface="Times New Roman" pitchFamily="18" charset="0"/>
                <a:cs typeface="Times New Roman" pitchFamily="18" charset="0"/>
              </a:rPr>
              <a:t>vivienda se debe presentar una nota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 smtClean="0">
                <a:cs typeface="Times New Roman" pitchFamily="18" charset="0"/>
              </a:rPr>
              <a:t>Para </a:t>
            </a:r>
            <a:r>
              <a:rPr lang="es-ES" sz="2000" dirty="0" err="1" smtClean="0">
                <a:cs typeface="Times New Roman" pitchFamily="18" charset="0"/>
              </a:rPr>
              <a:t>GLP</a:t>
            </a:r>
            <a:r>
              <a:rPr lang="es-ES" sz="2000" dirty="0" smtClean="0">
                <a:cs typeface="Times New Roman" pitchFamily="18" charset="0"/>
              </a:rPr>
              <a:t> se debe presentar la factibilidad</a:t>
            </a: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Instalaciones Complementarias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/>
              <a:t>Sanitarias</a:t>
            </a:r>
            <a:endParaRPr lang="es-E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5214942" y="0"/>
            <a:ext cx="3857652" cy="6858000"/>
            <a:chOff x="4429124" y="0"/>
            <a:chExt cx="4357718" cy="7215200"/>
          </a:xfrm>
        </p:grpSpPr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9124" y="0"/>
              <a:ext cx="433387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/>
            <a:srcRect t="8108"/>
            <a:stretch>
              <a:fillRect/>
            </a:stretch>
          </p:blipFill>
          <p:spPr bwMode="auto">
            <a:xfrm>
              <a:off x="4429124" y="3286124"/>
              <a:ext cx="4314825" cy="32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5214950"/>
              <a:ext cx="4357718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CuadroTexto"/>
          <p:cNvSpPr txBox="1"/>
          <p:nvPr/>
        </p:nvSpPr>
        <p:spPr>
          <a:xfrm>
            <a:off x="571472" y="1785926"/>
            <a:ext cx="3857652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Se aplican las Normas de  la Secretaría de Energía de la Nación (</a:t>
            </a:r>
            <a:r>
              <a:rPr lang="es-ES" sz="2400" dirty="0" err="1" smtClean="0"/>
              <a:t>NAG</a:t>
            </a:r>
            <a:r>
              <a:rPr lang="es-ES" sz="2400" dirty="0" smtClean="0"/>
              <a:t>) y la Reglamentación de la Ley 26020/05 para </a:t>
            </a:r>
            <a:r>
              <a:rPr lang="es-ES" sz="2400" dirty="0" err="1" smtClean="0"/>
              <a:t>GLP</a:t>
            </a:r>
            <a:r>
              <a:rPr lang="es-ES" sz="2400" dirty="0" smtClean="0"/>
              <a:t> </a:t>
            </a:r>
          </a:p>
          <a:p>
            <a:pPr algn="ctr"/>
            <a:r>
              <a:rPr lang="es-ES" sz="2400" dirty="0" smtClean="0"/>
              <a:t>de 0,5 m3 a  7,5 m3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85720" y="928670"/>
            <a:ext cx="85725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Instalaciones de Gas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No se respetan las normas de gas (separaciones a fuegos abiertos, ventilación de las casillas, acceso a las casillas, otros)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Falta el diseño de las casillas y/o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las partes componentes del sistema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Letras muy pequeñas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No se respeta el color de las cañerías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No se especifican bien los tipos de cañería usada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Apertura de puertas de las casillas a la calle o local cerrado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Acceso por habitáculos no permitidos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Valores de consumo en Kcal/hs de artefactos no correspondientes (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ej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una cocina de 3000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kcal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/hs cuando la cocina tiene al menos 7500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kcal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/hs)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Cantidad de artefactos en carátula no coinciden con los dibujados en los planos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dirty="0" smtClean="0">
                <a:latin typeface="+mj-lt"/>
                <a:ea typeface="Times New Roman" pitchFamily="18" charset="0"/>
                <a:cs typeface="Times New Roman" pitchFamily="18" charset="0"/>
              </a:rPr>
              <a:t>Tipos y cantidad de garrafas, tubos o </a:t>
            </a:r>
            <a:r>
              <a:rPr lang="es-ES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zeppeling</a:t>
            </a:r>
            <a:r>
              <a:rPr lang="es-ES" dirty="0" smtClean="0">
                <a:latin typeface="+mj-lt"/>
                <a:ea typeface="Times New Roman" pitchFamily="18" charset="0"/>
                <a:cs typeface="Times New Roman" pitchFamily="18" charset="0"/>
              </a:rPr>
              <a:t> no coincidentes en planos y carátula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Dejar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las representaciones de los planos de estructura (pintados de verde columnas, vigas y losas)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357819" y="0"/>
          <a:ext cx="3786182" cy="6871380"/>
        </p:xfrm>
        <a:graphic>
          <a:graphicData uri="http://schemas.openxmlformats.org/drawingml/2006/table">
            <a:tbl>
              <a:tblPr/>
              <a:tblGrid>
                <a:gridCol w="1965738"/>
                <a:gridCol w="897403"/>
                <a:gridCol w="923041"/>
              </a:tblGrid>
              <a:tr h="321007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Verdana"/>
                        </a:rPr>
                        <a:t>Consumo de los artefactos</a:t>
                      </a:r>
                      <a:endParaRPr lang="es-ES" sz="1200">
                        <a:latin typeface="Verdana"/>
                      </a:endParaRP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Consumo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kcal/h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m3/h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Cocinas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Quemador chico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0,10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Quemador mediano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1400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0,15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Quemador grande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1800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0,19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Quemador de horno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3000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0,32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Verdana"/>
                        </a:rPr>
                        <a:t>Calefones</a:t>
                      </a:r>
                      <a:endParaRPr lang="es-ES" sz="1200">
                        <a:latin typeface="Verdana"/>
                      </a:endParaRP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10 litros/min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15000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1,61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12 litros/min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18000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1,94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14 litros/min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21000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2,26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16 litros/min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24000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2,58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Verdana"/>
                        </a:rPr>
                        <a:t>Termotanques</a:t>
                      </a:r>
                      <a:endParaRPr lang="es-ES" sz="1200">
                        <a:latin typeface="Verdana"/>
                      </a:endParaRP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50 litros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4000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0,43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75 litros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5000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0,54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110 litros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6500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0,70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150 litros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8000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0,86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07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Verdana"/>
                        </a:rPr>
                        <a:t>Termotanques alta recuperación</a:t>
                      </a:r>
                      <a:endParaRPr lang="es-ES" sz="1200">
                        <a:latin typeface="Verdana"/>
                      </a:endParaRP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30 litros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5500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0,59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40 litros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19000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2,04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50 litros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21000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2,26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76 litros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30000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3,23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Verdana"/>
                        </a:rPr>
                        <a:t>Calderas individuales</a:t>
                      </a:r>
                      <a:endParaRPr lang="es-ES" sz="1200">
                        <a:latin typeface="Verdana"/>
                      </a:endParaRP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20000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2,15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30000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3,23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3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40000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4,30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Verdana"/>
                        </a:rPr>
                        <a:t>Estufas</a:t>
                      </a:r>
                      <a:endParaRPr lang="es-ES" sz="1200">
                        <a:latin typeface="Verdana"/>
                      </a:endParaRP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 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2500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0,27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2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3000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0,32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3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4500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0,48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4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6000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0,65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5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9000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0,97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9"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6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Verdana"/>
                        </a:rPr>
                        <a:t>10000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Verdana"/>
                        </a:rPr>
                        <a:t>1,08</a:t>
                      </a:r>
                    </a:p>
                  </a:txBody>
                  <a:tcPr marL="7130" marR="7130" marT="7130" marB="7130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8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428604"/>
            <a:ext cx="5357818" cy="13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2792" tIns="57132" rIns="91440" bIns="2856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BC8713"/>
                </a:solidFill>
                <a:effectLst/>
                <a:latin typeface="+mj-lt"/>
              </a:rPr>
              <a:t>Tabla de consumos de gas de los artefactos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6488668"/>
            <a:ext cx="59293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 smtClean="0"/>
              <a:t>http://www.enargas.gov.ar/SimuladorConsumos/Tabla.php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200" dirty="0" smtClean="0"/>
              <a:t>Cilindros </a:t>
            </a:r>
            <a:br>
              <a:rPr lang="es-ES_tradnl" sz="3200" dirty="0" smtClean="0"/>
            </a:br>
            <a:r>
              <a:rPr lang="es-ES_tradnl" sz="3200" dirty="0" smtClean="0"/>
              <a:t>No llenados in situ</a:t>
            </a:r>
            <a:br>
              <a:rPr lang="es-ES_tradnl" sz="3200" dirty="0" smtClean="0"/>
            </a:br>
            <a:r>
              <a:rPr lang="es-ES_tradnl" sz="3200" dirty="0" smtClean="0"/>
              <a:t>Norma </a:t>
            </a:r>
            <a:r>
              <a:rPr lang="es-ES_tradnl" sz="3200" dirty="0" err="1" smtClean="0"/>
              <a:t>NAG</a:t>
            </a:r>
            <a:r>
              <a:rPr lang="es-ES_tradnl" sz="3200" dirty="0" smtClean="0"/>
              <a:t> 200</a:t>
            </a:r>
            <a:br>
              <a:rPr lang="es-ES_tradnl" sz="3200" dirty="0" smtClean="0"/>
            </a:b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22585"/>
            <a:ext cx="6643734" cy="512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90322"/>
            <a:ext cx="7303800" cy="452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000924" cy="475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2163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19925" y="1661154"/>
            <a:ext cx="428944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 l="5153" t="14285" r="10306" b="7143"/>
          <a:stretch>
            <a:fillRect/>
          </a:stretch>
        </p:blipFill>
        <p:spPr bwMode="auto">
          <a:xfrm rot="5400000">
            <a:off x="4835543" y="2951143"/>
            <a:ext cx="4687888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Para </a:t>
            </a:r>
            <a:r>
              <a:rPr lang="es-ES" dirty="0" err="1" smtClean="0"/>
              <a:t>GLP</a:t>
            </a:r>
            <a:r>
              <a:rPr lang="es-ES" dirty="0" smtClean="0"/>
              <a:t> según Resolución 1097/15 que reglamenta la Ley 26020/05</a:t>
            </a:r>
            <a:endParaRPr lang="es-E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200" b="1" dirty="0"/>
              <a:t>DISTANCIAS DE SEGURIDAD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200" dirty="0" smtClean="0"/>
              <a:t>Cilindros o garrafones con capacidad     menor a 0,50 m3</a:t>
            </a:r>
            <a:br>
              <a:rPr lang="es-ES_tradnl" sz="3200" dirty="0" smtClean="0"/>
            </a:br>
            <a:r>
              <a:rPr lang="es-ES_tradnl" sz="3200" dirty="0" smtClean="0"/>
              <a:t>No llenados in situ</a:t>
            </a:r>
            <a:br>
              <a:rPr lang="es-ES_tradnl" sz="3200" dirty="0" smtClean="0"/>
            </a:br>
            <a:endParaRPr lang="es-E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714356"/>
            <a:ext cx="80010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Regirse por el Reglamento de Obras Sanitarias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Presentación de los planos de Agua corriente separados de los planos de desagües y pluviales (para casos de viviendas de superficie mayores a 300 m2 o sistemas muy complejos) a criterio de la Dirección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Nota de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Samsa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donde indica si hay o no servicio de cloaca en la zona y si está o no conectado, ídem para Agua Corriente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 descr="70%"/>
          <p:cNvSpPr>
            <a:spLocks/>
          </p:cNvSpPr>
          <p:nvPr/>
        </p:nvSpPr>
        <p:spPr bwMode="auto">
          <a:xfrm>
            <a:off x="5859458" y="3851031"/>
            <a:ext cx="1830918" cy="1161684"/>
          </a:xfrm>
          <a:custGeom>
            <a:avLst/>
            <a:gdLst/>
            <a:ahLst/>
            <a:cxnLst>
              <a:cxn ang="0">
                <a:pos x="500" y="71"/>
              </a:cxn>
              <a:cxn ang="0">
                <a:pos x="571" y="127"/>
              </a:cxn>
              <a:cxn ang="0">
                <a:pos x="591" y="206"/>
              </a:cxn>
              <a:cxn ang="0">
                <a:pos x="669" y="198"/>
              </a:cxn>
              <a:cxn ang="0">
                <a:pos x="721" y="254"/>
              </a:cxn>
              <a:cxn ang="0">
                <a:pos x="760" y="365"/>
              </a:cxn>
              <a:cxn ang="0">
                <a:pos x="851" y="389"/>
              </a:cxn>
              <a:cxn ang="0">
                <a:pos x="812" y="563"/>
              </a:cxn>
              <a:cxn ang="0">
                <a:pos x="747" y="571"/>
              </a:cxn>
              <a:cxn ang="0">
                <a:pos x="727" y="619"/>
              </a:cxn>
              <a:cxn ang="0">
                <a:pos x="864" y="619"/>
              </a:cxn>
              <a:cxn ang="0">
                <a:pos x="812" y="682"/>
              </a:cxn>
              <a:cxn ang="0">
                <a:pos x="773" y="674"/>
              </a:cxn>
              <a:cxn ang="0">
                <a:pos x="747" y="746"/>
              </a:cxn>
              <a:cxn ang="0">
                <a:pos x="766" y="786"/>
              </a:cxn>
              <a:cxn ang="0">
                <a:pos x="779" y="825"/>
              </a:cxn>
              <a:cxn ang="0">
                <a:pos x="727" y="936"/>
              </a:cxn>
              <a:cxn ang="0">
                <a:pos x="649" y="936"/>
              </a:cxn>
              <a:cxn ang="0">
                <a:pos x="565" y="992"/>
              </a:cxn>
              <a:cxn ang="0">
                <a:pos x="604" y="1008"/>
              </a:cxn>
              <a:cxn ang="0">
                <a:pos x="493" y="1056"/>
              </a:cxn>
              <a:cxn ang="0">
                <a:pos x="396" y="1032"/>
              </a:cxn>
              <a:cxn ang="0">
                <a:pos x="357" y="984"/>
              </a:cxn>
              <a:cxn ang="0">
                <a:pos x="227" y="952"/>
              </a:cxn>
              <a:cxn ang="0">
                <a:pos x="376" y="913"/>
              </a:cxn>
              <a:cxn ang="0">
                <a:pos x="389" y="936"/>
              </a:cxn>
              <a:cxn ang="0">
                <a:pos x="435" y="913"/>
              </a:cxn>
              <a:cxn ang="0">
                <a:pos x="298" y="801"/>
              </a:cxn>
              <a:cxn ang="0">
                <a:pos x="220" y="849"/>
              </a:cxn>
              <a:cxn ang="0">
                <a:pos x="162" y="762"/>
              </a:cxn>
              <a:cxn ang="0">
                <a:pos x="90" y="714"/>
              </a:cxn>
              <a:cxn ang="0">
                <a:pos x="71" y="643"/>
              </a:cxn>
              <a:cxn ang="0">
                <a:pos x="45" y="563"/>
              </a:cxn>
              <a:cxn ang="0">
                <a:pos x="0" y="468"/>
              </a:cxn>
              <a:cxn ang="0">
                <a:pos x="123" y="436"/>
              </a:cxn>
              <a:cxn ang="0">
                <a:pos x="77" y="516"/>
              </a:cxn>
              <a:cxn ang="0">
                <a:pos x="123" y="476"/>
              </a:cxn>
              <a:cxn ang="0">
                <a:pos x="181" y="460"/>
              </a:cxn>
              <a:cxn ang="0">
                <a:pos x="162" y="404"/>
              </a:cxn>
              <a:cxn ang="0">
                <a:pos x="64" y="357"/>
              </a:cxn>
              <a:cxn ang="0">
                <a:pos x="51" y="309"/>
              </a:cxn>
              <a:cxn ang="0">
                <a:pos x="142" y="269"/>
              </a:cxn>
              <a:cxn ang="0">
                <a:pos x="103" y="222"/>
              </a:cxn>
              <a:cxn ang="0">
                <a:pos x="194" y="174"/>
              </a:cxn>
              <a:cxn ang="0">
                <a:pos x="194" y="238"/>
              </a:cxn>
              <a:cxn ang="0">
                <a:pos x="311" y="214"/>
              </a:cxn>
              <a:cxn ang="0">
                <a:pos x="253" y="127"/>
              </a:cxn>
              <a:cxn ang="0">
                <a:pos x="175" y="134"/>
              </a:cxn>
              <a:cxn ang="0">
                <a:pos x="201" y="55"/>
              </a:cxn>
              <a:cxn ang="0">
                <a:pos x="298" y="0"/>
              </a:cxn>
              <a:cxn ang="0">
                <a:pos x="441" y="79"/>
              </a:cxn>
            </a:cxnLst>
            <a:rect l="0" t="0" r="r" b="b"/>
            <a:pathLst>
              <a:path w="865" h="1057">
                <a:moveTo>
                  <a:pt x="441" y="79"/>
                </a:moveTo>
                <a:lnTo>
                  <a:pt x="467" y="55"/>
                </a:lnTo>
                <a:lnTo>
                  <a:pt x="487" y="47"/>
                </a:lnTo>
                <a:lnTo>
                  <a:pt x="500" y="71"/>
                </a:lnTo>
                <a:lnTo>
                  <a:pt x="500" y="103"/>
                </a:lnTo>
                <a:lnTo>
                  <a:pt x="552" y="119"/>
                </a:lnTo>
                <a:lnTo>
                  <a:pt x="591" y="119"/>
                </a:lnTo>
                <a:lnTo>
                  <a:pt x="571" y="127"/>
                </a:lnTo>
                <a:lnTo>
                  <a:pt x="552" y="158"/>
                </a:lnTo>
                <a:lnTo>
                  <a:pt x="552" y="182"/>
                </a:lnTo>
                <a:lnTo>
                  <a:pt x="571" y="206"/>
                </a:lnTo>
                <a:lnTo>
                  <a:pt x="591" y="206"/>
                </a:lnTo>
                <a:lnTo>
                  <a:pt x="617" y="206"/>
                </a:lnTo>
                <a:lnTo>
                  <a:pt x="643" y="182"/>
                </a:lnTo>
                <a:lnTo>
                  <a:pt x="669" y="174"/>
                </a:lnTo>
                <a:lnTo>
                  <a:pt x="669" y="198"/>
                </a:lnTo>
                <a:lnTo>
                  <a:pt x="669" y="222"/>
                </a:lnTo>
                <a:lnTo>
                  <a:pt x="695" y="222"/>
                </a:lnTo>
                <a:lnTo>
                  <a:pt x="701" y="246"/>
                </a:lnTo>
                <a:lnTo>
                  <a:pt x="721" y="254"/>
                </a:lnTo>
                <a:lnTo>
                  <a:pt x="727" y="317"/>
                </a:lnTo>
                <a:lnTo>
                  <a:pt x="727" y="341"/>
                </a:lnTo>
                <a:lnTo>
                  <a:pt x="747" y="333"/>
                </a:lnTo>
                <a:lnTo>
                  <a:pt x="760" y="365"/>
                </a:lnTo>
                <a:lnTo>
                  <a:pt x="760" y="412"/>
                </a:lnTo>
                <a:lnTo>
                  <a:pt x="779" y="412"/>
                </a:lnTo>
                <a:lnTo>
                  <a:pt x="799" y="412"/>
                </a:lnTo>
                <a:lnTo>
                  <a:pt x="851" y="389"/>
                </a:lnTo>
                <a:lnTo>
                  <a:pt x="851" y="468"/>
                </a:lnTo>
                <a:lnTo>
                  <a:pt x="851" y="531"/>
                </a:lnTo>
                <a:lnTo>
                  <a:pt x="831" y="547"/>
                </a:lnTo>
                <a:lnTo>
                  <a:pt x="812" y="563"/>
                </a:lnTo>
                <a:lnTo>
                  <a:pt x="747" y="571"/>
                </a:lnTo>
                <a:lnTo>
                  <a:pt x="708" y="571"/>
                </a:lnTo>
                <a:lnTo>
                  <a:pt x="727" y="571"/>
                </a:lnTo>
                <a:lnTo>
                  <a:pt x="747" y="571"/>
                </a:lnTo>
                <a:lnTo>
                  <a:pt x="727" y="579"/>
                </a:lnTo>
                <a:lnTo>
                  <a:pt x="708" y="595"/>
                </a:lnTo>
                <a:lnTo>
                  <a:pt x="708" y="619"/>
                </a:lnTo>
                <a:lnTo>
                  <a:pt x="727" y="619"/>
                </a:lnTo>
                <a:lnTo>
                  <a:pt x="747" y="619"/>
                </a:lnTo>
                <a:lnTo>
                  <a:pt x="799" y="619"/>
                </a:lnTo>
                <a:lnTo>
                  <a:pt x="818" y="619"/>
                </a:lnTo>
                <a:lnTo>
                  <a:pt x="864" y="619"/>
                </a:lnTo>
                <a:lnTo>
                  <a:pt x="851" y="643"/>
                </a:lnTo>
                <a:lnTo>
                  <a:pt x="851" y="666"/>
                </a:lnTo>
                <a:lnTo>
                  <a:pt x="831" y="682"/>
                </a:lnTo>
                <a:lnTo>
                  <a:pt x="812" y="682"/>
                </a:lnTo>
                <a:lnTo>
                  <a:pt x="792" y="682"/>
                </a:lnTo>
                <a:lnTo>
                  <a:pt x="773" y="682"/>
                </a:lnTo>
                <a:lnTo>
                  <a:pt x="792" y="674"/>
                </a:lnTo>
                <a:lnTo>
                  <a:pt x="773" y="674"/>
                </a:lnTo>
                <a:lnTo>
                  <a:pt x="727" y="674"/>
                </a:lnTo>
                <a:lnTo>
                  <a:pt x="747" y="666"/>
                </a:lnTo>
                <a:lnTo>
                  <a:pt x="747" y="690"/>
                </a:lnTo>
                <a:lnTo>
                  <a:pt x="747" y="746"/>
                </a:lnTo>
                <a:lnTo>
                  <a:pt x="708" y="762"/>
                </a:lnTo>
                <a:lnTo>
                  <a:pt x="708" y="786"/>
                </a:lnTo>
                <a:lnTo>
                  <a:pt x="747" y="786"/>
                </a:lnTo>
                <a:lnTo>
                  <a:pt x="766" y="786"/>
                </a:lnTo>
                <a:lnTo>
                  <a:pt x="734" y="778"/>
                </a:lnTo>
                <a:lnTo>
                  <a:pt x="753" y="778"/>
                </a:lnTo>
                <a:lnTo>
                  <a:pt x="773" y="801"/>
                </a:lnTo>
                <a:lnTo>
                  <a:pt x="779" y="825"/>
                </a:lnTo>
                <a:lnTo>
                  <a:pt x="779" y="849"/>
                </a:lnTo>
                <a:lnTo>
                  <a:pt x="760" y="905"/>
                </a:lnTo>
                <a:lnTo>
                  <a:pt x="753" y="928"/>
                </a:lnTo>
                <a:lnTo>
                  <a:pt x="727" y="936"/>
                </a:lnTo>
                <a:lnTo>
                  <a:pt x="688" y="936"/>
                </a:lnTo>
                <a:lnTo>
                  <a:pt x="669" y="936"/>
                </a:lnTo>
                <a:lnTo>
                  <a:pt x="688" y="936"/>
                </a:lnTo>
                <a:lnTo>
                  <a:pt x="649" y="936"/>
                </a:lnTo>
                <a:lnTo>
                  <a:pt x="623" y="952"/>
                </a:lnTo>
                <a:lnTo>
                  <a:pt x="597" y="952"/>
                </a:lnTo>
                <a:lnTo>
                  <a:pt x="584" y="976"/>
                </a:lnTo>
                <a:lnTo>
                  <a:pt x="565" y="992"/>
                </a:lnTo>
                <a:lnTo>
                  <a:pt x="519" y="992"/>
                </a:lnTo>
                <a:lnTo>
                  <a:pt x="500" y="1000"/>
                </a:lnTo>
                <a:lnTo>
                  <a:pt x="565" y="1000"/>
                </a:lnTo>
                <a:lnTo>
                  <a:pt x="604" y="1008"/>
                </a:lnTo>
                <a:lnTo>
                  <a:pt x="584" y="1032"/>
                </a:lnTo>
                <a:lnTo>
                  <a:pt x="565" y="1032"/>
                </a:lnTo>
                <a:lnTo>
                  <a:pt x="519" y="1032"/>
                </a:lnTo>
                <a:lnTo>
                  <a:pt x="493" y="1056"/>
                </a:lnTo>
                <a:lnTo>
                  <a:pt x="448" y="1056"/>
                </a:lnTo>
                <a:lnTo>
                  <a:pt x="402" y="1056"/>
                </a:lnTo>
                <a:lnTo>
                  <a:pt x="383" y="1056"/>
                </a:lnTo>
                <a:lnTo>
                  <a:pt x="396" y="1032"/>
                </a:lnTo>
                <a:lnTo>
                  <a:pt x="396" y="1008"/>
                </a:lnTo>
                <a:lnTo>
                  <a:pt x="396" y="984"/>
                </a:lnTo>
                <a:lnTo>
                  <a:pt x="376" y="984"/>
                </a:lnTo>
                <a:lnTo>
                  <a:pt x="357" y="984"/>
                </a:lnTo>
                <a:lnTo>
                  <a:pt x="305" y="984"/>
                </a:lnTo>
                <a:lnTo>
                  <a:pt x="285" y="984"/>
                </a:lnTo>
                <a:lnTo>
                  <a:pt x="233" y="984"/>
                </a:lnTo>
                <a:lnTo>
                  <a:pt x="227" y="952"/>
                </a:lnTo>
                <a:lnTo>
                  <a:pt x="227" y="928"/>
                </a:lnTo>
                <a:lnTo>
                  <a:pt x="272" y="913"/>
                </a:lnTo>
                <a:lnTo>
                  <a:pt x="337" y="913"/>
                </a:lnTo>
                <a:lnTo>
                  <a:pt x="376" y="913"/>
                </a:lnTo>
                <a:lnTo>
                  <a:pt x="357" y="928"/>
                </a:lnTo>
                <a:lnTo>
                  <a:pt x="337" y="936"/>
                </a:lnTo>
                <a:lnTo>
                  <a:pt x="370" y="936"/>
                </a:lnTo>
                <a:lnTo>
                  <a:pt x="389" y="936"/>
                </a:lnTo>
                <a:lnTo>
                  <a:pt x="441" y="936"/>
                </a:lnTo>
                <a:lnTo>
                  <a:pt x="493" y="936"/>
                </a:lnTo>
                <a:lnTo>
                  <a:pt x="454" y="921"/>
                </a:lnTo>
                <a:lnTo>
                  <a:pt x="435" y="913"/>
                </a:lnTo>
                <a:lnTo>
                  <a:pt x="428" y="857"/>
                </a:lnTo>
                <a:lnTo>
                  <a:pt x="383" y="833"/>
                </a:lnTo>
                <a:lnTo>
                  <a:pt x="337" y="809"/>
                </a:lnTo>
                <a:lnTo>
                  <a:pt x="298" y="801"/>
                </a:lnTo>
                <a:lnTo>
                  <a:pt x="279" y="801"/>
                </a:lnTo>
                <a:lnTo>
                  <a:pt x="266" y="825"/>
                </a:lnTo>
                <a:lnTo>
                  <a:pt x="246" y="841"/>
                </a:lnTo>
                <a:lnTo>
                  <a:pt x="220" y="849"/>
                </a:lnTo>
                <a:lnTo>
                  <a:pt x="194" y="857"/>
                </a:lnTo>
                <a:lnTo>
                  <a:pt x="188" y="833"/>
                </a:lnTo>
                <a:lnTo>
                  <a:pt x="168" y="825"/>
                </a:lnTo>
                <a:lnTo>
                  <a:pt x="162" y="762"/>
                </a:lnTo>
                <a:lnTo>
                  <a:pt x="162" y="714"/>
                </a:lnTo>
                <a:lnTo>
                  <a:pt x="142" y="714"/>
                </a:lnTo>
                <a:lnTo>
                  <a:pt x="116" y="714"/>
                </a:lnTo>
                <a:lnTo>
                  <a:pt x="90" y="714"/>
                </a:lnTo>
                <a:lnTo>
                  <a:pt x="64" y="706"/>
                </a:lnTo>
                <a:lnTo>
                  <a:pt x="51" y="682"/>
                </a:lnTo>
                <a:lnTo>
                  <a:pt x="32" y="674"/>
                </a:lnTo>
                <a:lnTo>
                  <a:pt x="71" y="643"/>
                </a:lnTo>
                <a:lnTo>
                  <a:pt x="77" y="619"/>
                </a:lnTo>
                <a:lnTo>
                  <a:pt x="58" y="619"/>
                </a:lnTo>
                <a:lnTo>
                  <a:pt x="45" y="587"/>
                </a:lnTo>
                <a:lnTo>
                  <a:pt x="45" y="563"/>
                </a:lnTo>
                <a:lnTo>
                  <a:pt x="25" y="563"/>
                </a:lnTo>
                <a:lnTo>
                  <a:pt x="6" y="555"/>
                </a:lnTo>
                <a:lnTo>
                  <a:pt x="0" y="531"/>
                </a:lnTo>
                <a:lnTo>
                  <a:pt x="0" y="468"/>
                </a:lnTo>
                <a:lnTo>
                  <a:pt x="19" y="444"/>
                </a:lnTo>
                <a:lnTo>
                  <a:pt x="71" y="428"/>
                </a:lnTo>
                <a:lnTo>
                  <a:pt x="123" y="412"/>
                </a:lnTo>
                <a:lnTo>
                  <a:pt x="123" y="436"/>
                </a:lnTo>
                <a:lnTo>
                  <a:pt x="129" y="460"/>
                </a:lnTo>
                <a:lnTo>
                  <a:pt x="90" y="468"/>
                </a:lnTo>
                <a:lnTo>
                  <a:pt x="77" y="492"/>
                </a:lnTo>
                <a:lnTo>
                  <a:pt x="77" y="516"/>
                </a:lnTo>
                <a:lnTo>
                  <a:pt x="97" y="516"/>
                </a:lnTo>
                <a:lnTo>
                  <a:pt x="116" y="524"/>
                </a:lnTo>
                <a:lnTo>
                  <a:pt x="123" y="500"/>
                </a:lnTo>
                <a:lnTo>
                  <a:pt x="123" y="476"/>
                </a:lnTo>
                <a:lnTo>
                  <a:pt x="142" y="484"/>
                </a:lnTo>
                <a:lnTo>
                  <a:pt x="162" y="484"/>
                </a:lnTo>
                <a:lnTo>
                  <a:pt x="181" y="484"/>
                </a:lnTo>
                <a:lnTo>
                  <a:pt x="181" y="460"/>
                </a:lnTo>
                <a:lnTo>
                  <a:pt x="181" y="436"/>
                </a:lnTo>
                <a:lnTo>
                  <a:pt x="201" y="412"/>
                </a:lnTo>
                <a:lnTo>
                  <a:pt x="181" y="404"/>
                </a:lnTo>
                <a:lnTo>
                  <a:pt x="162" y="404"/>
                </a:lnTo>
                <a:lnTo>
                  <a:pt x="162" y="381"/>
                </a:lnTo>
                <a:lnTo>
                  <a:pt x="142" y="373"/>
                </a:lnTo>
                <a:lnTo>
                  <a:pt x="116" y="357"/>
                </a:lnTo>
                <a:lnTo>
                  <a:pt x="64" y="357"/>
                </a:lnTo>
                <a:lnTo>
                  <a:pt x="45" y="365"/>
                </a:lnTo>
                <a:lnTo>
                  <a:pt x="32" y="341"/>
                </a:lnTo>
                <a:lnTo>
                  <a:pt x="19" y="317"/>
                </a:lnTo>
                <a:lnTo>
                  <a:pt x="51" y="309"/>
                </a:lnTo>
                <a:lnTo>
                  <a:pt x="90" y="309"/>
                </a:lnTo>
                <a:lnTo>
                  <a:pt x="90" y="285"/>
                </a:lnTo>
                <a:lnTo>
                  <a:pt x="116" y="269"/>
                </a:lnTo>
                <a:lnTo>
                  <a:pt x="142" y="269"/>
                </a:lnTo>
                <a:lnTo>
                  <a:pt x="149" y="246"/>
                </a:lnTo>
                <a:lnTo>
                  <a:pt x="129" y="246"/>
                </a:lnTo>
                <a:lnTo>
                  <a:pt x="110" y="246"/>
                </a:lnTo>
                <a:lnTo>
                  <a:pt x="103" y="222"/>
                </a:lnTo>
                <a:lnTo>
                  <a:pt x="97" y="198"/>
                </a:lnTo>
                <a:lnTo>
                  <a:pt x="123" y="182"/>
                </a:lnTo>
                <a:lnTo>
                  <a:pt x="142" y="174"/>
                </a:lnTo>
                <a:lnTo>
                  <a:pt x="194" y="174"/>
                </a:lnTo>
                <a:lnTo>
                  <a:pt x="233" y="174"/>
                </a:lnTo>
                <a:lnTo>
                  <a:pt x="201" y="190"/>
                </a:lnTo>
                <a:lnTo>
                  <a:pt x="194" y="214"/>
                </a:lnTo>
                <a:lnTo>
                  <a:pt x="194" y="238"/>
                </a:lnTo>
                <a:lnTo>
                  <a:pt x="233" y="254"/>
                </a:lnTo>
                <a:lnTo>
                  <a:pt x="285" y="262"/>
                </a:lnTo>
                <a:lnTo>
                  <a:pt x="311" y="238"/>
                </a:lnTo>
                <a:lnTo>
                  <a:pt x="311" y="214"/>
                </a:lnTo>
                <a:lnTo>
                  <a:pt x="311" y="158"/>
                </a:lnTo>
                <a:lnTo>
                  <a:pt x="311" y="134"/>
                </a:lnTo>
                <a:lnTo>
                  <a:pt x="292" y="127"/>
                </a:lnTo>
                <a:lnTo>
                  <a:pt x="253" y="127"/>
                </a:lnTo>
                <a:lnTo>
                  <a:pt x="233" y="127"/>
                </a:lnTo>
                <a:lnTo>
                  <a:pt x="181" y="150"/>
                </a:lnTo>
                <a:lnTo>
                  <a:pt x="162" y="158"/>
                </a:lnTo>
                <a:lnTo>
                  <a:pt x="175" y="134"/>
                </a:lnTo>
                <a:lnTo>
                  <a:pt x="175" y="111"/>
                </a:lnTo>
                <a:lnTo>
                  <a:pt x="175" y="87"/>
                </a:lnTo>
                <a:lnTo>
                  <a:pt x="181" y="63"/>
                </a:lnTo>
                <a:lnTo>
                  <a:pt x="201" y="55"/>
                </a:lnTo>
                <a:lnTo>
                  <a:pt x="220" y="31"/>
                </a:lnTo>
                <a:lnTo>
                  <a:pt x="240" y="15"/>
                </a:lnTo>
                <a:lnTo>
                  <a:pt x="259" y="0"/>
                </a:lnTo>
                <a:lnTo>
                  <a:pt x="298" y="0"/>
                </a:lnTo>
                <a:lnTo>
                  <a:pt x="305" y="23"/>
                </a:lnTo>
                <a:lnTo>
                  <a:pt x="324" y="23"/>
                </a:lnTo>
                <a:lnTo>
                  <a:pt x="370" y="47"/>
                </a:lnTo>
                <a:lnTo>
                  <a:pt x="441" y="79"/>
                </a:lnTo>
                <a:lnTo>
                  <a:pt x="415" y="55"/>
                </a:lnTo>
                <a:lnTo>
                  <a:pt x="402" y="79"/>
                </a:lnTo>
              </a:path>
            </a:pathLst>
          </a:custGeom>
          <a:pattFill prst="pct70">
            <a:fgClr>
              <a:srgbClr val="DDDDDD"/>
            </a:fgClr>
            <a:bgClr>
              <a:schemeClr val="bg1"/>
            </a:bgClr>
          </a:patt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6147" name="Rectangle 3" descr="Confeti pequeño"/>
          <p:cNvSpPr>
            <a:spLocks noChangeArrowheads="1"/>
          </p:cNvSpPr>
          <p:nvPr/>
        </p:nvSpPr>
        <p:spPr bwMode="auto">
          <a:xfrm>
            <a:off x="3632725" y="2431073"/>
            <a:ext cx="1405467" cy="1310054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947176" y="1160585"/>
            <a:ext cx="9122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883176" y="1688123"/>
            <a:ext cx="4042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1287458" y="1689222"/>
            <a:ext cx="0" cy="295311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813324" y="3604846"/>
            <a:ext cx="440267" cy="28135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4" name="AutoShape 20">
            <a:hlinkClick r:id="" action="ppaction://noaction">
              <a:snd r:embed="rId3" name="ARPEGIO.WAV"/>
            </a:hlinkClick>
          </p:cNvPr>
          <p:cNvSpPr>
            <a:spLocks noChangeArrowheads="1"/>
          </p:cNvSpPr>
          <p:nvPr/>
        </p:nvSpPr>
        <p:spPr bwMode="auto">
          <a:xfrm>
            <a:off x="3937525" y="2536581"/>
            <a:ext cx="795867" cy="10990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422925" y="3657600"/>
            <a:ext cx="135467" cy="17584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6471176" y="1160585"/>
            <a:ext cx="12170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7688258" y="1161685"/>
            <a:ext cx="0" cy="390268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3423176" y="5064369"/>
            <a:ext cx="426508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679976" y="4642338"/>
            <a:ext cx="6074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10125" y="4712677"/>
            <a:ext cx="643467" cy="33410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686325" y="4857751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889524" y="4857751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787924" y="4752243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H="1">
            <a:off x="1594375" y="3482853"/>
            <a:ext cx="2334683" cy="157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1289575" y="1636469"/>
            <a:ext cx="2842683" cy="9484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>
            <a:off x="1289575" y="2848708"/>
            <a:ext cx="26394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1289575" y="3588362"/>
            <a:ext cx="2842683" cy="11067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4335458" y="3641115"/>
            <a:ext cx="0" cy="14232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4642375" y="3588362"/>
            <a:ext cx="1318683" cy="4736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4743975" y="2848708"/>
            <a:ext cx="2944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7688258" y="792407"/>
            <a:ext cx="0" cy="3681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2" name="Arc 38"/>
          <p:cNvSpPr>
            <a:spLocks/>
          </p:cNvSpPr>
          <p:nvPr/>
        </p:nvSpPr>
        <p:spPr bwMode="auto">
          <a:xfrm>
            <a:off x="377292" y="1215538"/>
            <a:ext cx="914400" cy="36927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36 h 21600"/>
              <a:gd name="T2" fmla="*/ 2155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36"/>
                </a:moveTo>
                <a:cubicBezTo>
                  <a:pt x="35" y="9651"/>
                  <a:pt x="9665" y="27"/>
                  <a:pt x="21550" y="0"/>
                </a:cubicBezTo>
              </a:path>
              <a:path w="21600" h="21600" stroke="0" extrusionOk="0">
                <a:moveTo>
                  <a:pt x="0" y="21536"/>
                </a:moveTo>
                <a:cubicBezTo>
                  <a:pt x="35" y="9651"/>
                  <a:pt x="9665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3" name="Rectangle 39" descr="Horizontal clara"/>
          <p:cNvSpPr>
            <a:spLocks noChangeArrowheads="1"/>
          </p:cNvSpPr>
          <p:nvPr/>
        </p:nvSpPr>
        <p:spPr bwMode="auto">
          <a:xfrm>
            <a:off x="7095592" y="1327639"/>
            <a:ext cx="575733" cy="351692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4642376" y="1689222"/>
            <a:ext cx="2436282" cy="9484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5" name="Rectangle 41" descr="Rombos punteados"/>
          <p:cNvSpPr>
            <a:spLocks noChangeArrowheads="1"/>
          </p:cNvSpPr>
          <p:nvPr/>
        </p:nvSpPr>
        <p:spPr bwMode="auto">
          <a:xfrm>
            <a:off x="5893325" y="1019908"/>
            <a:ext cx="541866" cy="175846"/>
          </a:xfrm>
          <a:prstGeom prst="rect">
            <a:avLst/>
          </a:prstGeom>
          <a:pattFill prst="dotDmnd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4335458" y="1161685"/>
            <a:ext cx="0" cy="13705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H="1">
            <a:off x="4540776" y="1214439"/>
            <a:ext cx="1318683" cy="13705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3926943" y="5117124"/>
            <a:ext cx="3556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LÍNEA </a:t>
            </a:r>
            <a:r>
              <a:rPr lang="es-ES_tradnl" sz="1600" dirty="0"/>
              <a:t>LIMITE DE PROPIEDAD</a:t>
            </a: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 rot="16200000">
            <a:off x="7040097" y="2546108"/>
            <a:ext cx="1846385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LÍNEA </a:t>
            </a:r>
            <a:r>
              <a:rPr lang="es-ES_tradnl" sz="1600" dirty="0"/>
              <a:t>LIMITE DE PROPIEDAD</a:t>
            </a: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 rot="16200000">
            <a:off x="39657" y="2358732"/>
            <a:ext cx="208709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6357950" y="4071942"/>
            <a:ext cx="1000132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dirty="0"/>
              <a:t>ARBOLES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400" dirty="0"/>
              <a:t>DE  </a:t>
            </a:r>
            <a:r>
              <a:rPr lang="es-ES_tradnl" sz="1400" dirty="0" smtClean="0"/>
              <a:t>TODO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400" dirty="0" smtClean="0"/>
              <a:t> TIPO      </a:t>
            </a:r>
            <a:endParaRPr lang="es-ES_tradnl" sz="1400" dirty="0"/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373059" y="5117123"/>
            <a:ext cx="1930400" cy="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EQUIPAMIENTO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600" dirty="0"/>
              <a:t>    </a:t>
            </a:r>
            <a:r>
              <a:rPr lang="es-ES_tradnl" sz="1600" dirty="0" smtClean="0"/>
              <a:t>ELÉCTRICO</a:t>
            </a:r>
            <a:endParaRPr lang="es-ES_tradnl" sz="1600" dirty="0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 rot="16200000">
            <a:off x="-377730" y="3073647"/>
            <a:ext cx="168812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FUENTE DE </a:t>
            </a:r>
            <a:r>
              <a:rPr lang="es-ES_tradnl" sz="1600" dirty="0" smtClean="0"/>
              <a:t>IGNICIÓN</a:t>
            </a:r>
            <a:endParaRPr lang="es-ES_tradnl" sz="1600" dirty="0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7643834" y="1142984"/>
            <a:ext cx="1422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DESAGÜES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ABIERTOS</a:t>
            </a:r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5664678" y="357166"/>
            <a:ext cx="233634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VENTILACIONES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DE  SOTANOS</a:t>
            </a:r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5656259" y="2500306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1,50 </a:t>
            </a:r>
            <a:r>
              <a:rPr lang="es-ES_tradnl" dirty="0"/>
              <a:t>m.</a:t>
            </a: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1795458" y="2500306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0 </a:t>
            </a:r>
            <a:r>
              <a:rPr lang="es-ES_tradnl" dirty="0"/>
              <a:t>m.</a:t>
            </a: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 rot="21395114">
            <a:off x="1897059" y="3265797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1,50 </a:t>
            </a:r>
            <a:r>
              <a:rPr lang="es-ES_tradnl" dirty="0"/>
              <a:t>m.</a:t>
            </a: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 rot="1200855">
            <a:off x="4741859" y="3570523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 0,90 m</a:t>
            </a:r>
            <a:r>
              <a:rPr lang="es-ES_tradnl" dirty="0"/>
              <a:t>.</a:t>
            </a: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 rot="20436086">
            <a:off x="5148258" y="1809220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0,90 </a:t>
            </a:r>
            <a:r>
              <a:rPr lang="es-ES_tradnl" dirty="0"/>
              <a:t>m.</a:t>
            </a: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 rot="20404029">
            <a:off x="1490658" y="3972128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 1,50 </a:t>
            </a:r>
            <a:r>
              <a:rPr lang="es-ES_tradnl" dirty="0"/>
              <a:t>m.</a:t>
            </a: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 rot="16140000">
            <a:off x="3398183" y="4140938"/>
            <a:ext cx="150121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1,50 m</a:t>
            </a:r>
            <a:r>
              <a:rPr lang="es-ES_tradnl" dirty="0"/>
              <a:t>.</a:t>
            </a: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 rot="16140000">
            <a:off x="3477380" y="1531614"/>
            <a:ext cx="142835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0,90 </a:t>
            </a:r>
            <a:r>
              <a:rPr lang="es-ES_tradnl" dirty="0"/>
              <a:t>m.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 rot="18850489">
            <a:off x="4547691" y="1504554"/>
            <a:ext cx="13638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0,90 </a:t>
            </a:r>
            <a:r>
              <a:rPr lang="es-ES_tradnl" dirty="0"/>
              <a:t>m.</a:t>
            </a: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 rot="1029606">
            <a:off x="2024059" y="1848785"/>
            <a:ext cx="17758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0,90 </a:t>
            </a:r>
            <a:r>
              <a:rPr lang="es-ES_tradnl" dirty="0"/>
              <a:t>m.</a:t>
            </a: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1693858" y="714356"/>
            <a:ext cx="3048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389992" y="1591409"/>
            <a:ext cx="880533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08" name="Line 64"/>
          <p:cNvSpPr>
            <a:spLocks noChangeShapeType="1"/>
          </p:cNvSpPr>
          <p:nvPr/>
        </p:nvSpPr>
        <p:spPr bwMode="auto">
          <a:xfrm flipH="1">
            <a:off x="1086376" y="1160585"/>
            <a:ext cx="25378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 flipV="1">
            <a:off x="3624258" y="1003423"/>
            <a:ext cx="0" cy="157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 flipV="1">
            <a:off x="4945058" y="1003423"/>
            <a:ext cx="0" cy="157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3626376" y="1107831"/>
            <a:ext cx="131868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3626376" y="1055077"/>
            <a:ext cx="13186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3524775" y="1160585"/>
            <a:ext cx="1420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 flipH="1">
            <a:off x="1289575" y="5064369"/>
            <a:ext cx="4042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 flipH="1">
            <a:off x="1289575" y="3692769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 flipH="1">
            <a:off x="1289575" y="3798277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7" name="AutoShape 73"/>
          <p:cNvSpPr>
            <a:spLocks noChangeArrowheads="1"/>
          </p:cNvSpPr>
          <p:nvPr/>
        </p:nvSpPr>
        <p:spPr bwMode="auto">
          <a:xfrm>
            <a:off x="4242325" y="2800351"/>
            <a:ext cx="186267" cy="254977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0" name="AutoShape 76"/>
          <p:cNvSpPr>
            <a:spLocks noChangeArrowheads="1"/>
          </p:cNvSpPr>
          <p:nvPr/>
        </p:nvSpPr>
        <p:spPr bwMode="auto">
          <a:xfrm>
            <a:off x="2117192" y="5125916"/>
            <a:ext cx="880533" cy="298938"/>
          </a:xfrm>
          <a:prstGeom prst="upArrow">
            <a:avLst>
              <a:gd name="adj1" fmla="val 50000"/>
              <a:gd name="adj2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1643042" y="5643578"/>
            <a:ext cx="2948516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ACCESO  CONTROLADO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         PARA CARGA</a:t>
            </a:r>
          </a:p>
        </p:txBody>
      </p:sp>
      <p:sp>
        <p:nvSpPr>
          <p:cNvPr id="6222" name="Arc 78"/>
          <p:cNvSpPr>
            <a:spLocks/>
          </p:cNvSpPr>
          <p:nvPr/>
        </p:nvSpPr>
        <p:spPr bwMode="auto">
          <a:xfrm>
            <a:off x="1695976" y="4591784"/>
            <a:ext cx="916516" cy="438517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2445"/>
              <a:gd name="T2" fmla="*/ 21633 w 21650"/>
              <a:gd name="T3" fmla="*/ 22445 h 22445"/>
              <a:gd name="T4" fmla="*/ 50 w 21650"/>
              <a:gd name="T5" fmla="*/ 21600 h 2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2445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</a:path>
              <a:path w="21650" h="22445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  <a:lnTo>
                  <a:pt x="5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3" name="Arc 79"/>
          <p:cNvSpPr>
            <a:spLocks/>
          </p:cNvSpPr>
          <p:nvPr/>
        </p:nvSpPr>
        <p:spPr bwMode="auto">
          <a:xfrm rot="10800000">
            <a:off x="2608259" y="4592883"/>
            <a:ext cx="812800" cy="460497"/>
          </a:xfrm>
          <a:custGeom>
            <a:avLst/>
            <a:gdLst>
              <a:gd name="G0" fmla="+- 0 0 0"/>
              <a:gd name="G1" fmla="+- 2082 0 0"/>
              <a:gd name="G2" fmla="+- 21600 0 0"/>
              <a:gd name="T0" fmla="*/ 21499 w 21600"/>
              <a:gd name="T1" fmla="*/ 0 h 23570"/>
              <a:gd name="T2" fmla="*/ 2200 w 21600"/>
              <a:gd name="T3" fmla="*/ 23570 h 23570"/>
              <a:gd name="T4" fmla="*/ 0 w 21600"/>
              <a:gd name="T5" fmla="*/ 2082 h 23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70" fill="none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</a:path>
              <a:path w="21600" h="23570" stroke="0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  <a:lnTo>
                  <a:pt x="0" y="208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1710791" y="4598377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5" name="Rectangle 81"/>
          <p:cNvSpPr>
            <a:spLocks noChangeArrowheads="1"/>
          </p:cNvSpPr>
          <p:nvPr/>
        </p:nvSpPr>
        <p:spPr bwMode="auto">
          <a:xfrm>
            <a:off x="3336391" y="4598377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7072330" y="5857892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Confeti pequeño"/>
          <p:cNvSpPr>
            <a:spLocks noChangeArrowheads="1"/>
          </p:cNvSpPr>
          <p:nvPr/>
        </p:nvSpPr>
        <p:spPr bwMode="auto">
          <a:xfrm>
            <a:off x="4275667" y="3433396"/>
            <a:ext cx="1405467" cy="1310054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428860" y="3429000"/>
            <a:ext cx="0" cy="195079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4580467" y="3538904"/>
            <a:ext cx="795867" cy="10990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7114117" y="2954215"/>
            <a:ext cx="8106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440518" y="5380892"/>
            <a:ext cx="34522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3151717" y="4485177"/>
            <a:ext cx="1420283" cy="4736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2440518" y="4009292"/>
            <a:ext cx="2131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5386917" y="4009292"/>
            <a:ext cx="23346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7924800" y="2586038"/>
            <a:ext cx="0" cy="3681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2741085" y="5380893"/>
            <a:ext cx="3556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LÍNEA </a:t>
            </a:r>
            <a:r>
              <a:rPr lang="es-ES_tradnl" sz="1600" dirty="0"/>
              <a:t>LIMITE DE PROPIEDAD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 rot="16200000">
            <a:off x="6758965" y="3039577"/>
            <a:ext cx="283332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MURO CONTRA </a:t>
            </a:r>
            <a:r>
              <a:rPr lang="es-ES_tradnl" sz="1600" dirty="0" smtClean="0"/>
              <a:t>RADIACIÓN  </a:t>
            </a:r>
            <a:endParaRPr lang="es-ES_tradnl" sz="1600" dirty="0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 rot="16200000">
            <a:off x="1269731" y="4223814"/>
            <a:ext cx="192882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5994401" y="3717033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1,50m</a:t>
            </a:r>
            <a:r>
              <a:rPr lang="es-ES_tradnl" dirty="0"/>
              <a:t>.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844801" y="3643314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 0 m</a:t>
            </a:r>
            <a:r>
              <a:rPr lang="es-ES_tradnl" dirty="0"/>
              <a:t>.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 rot="20639198">
            <a:off x="3048000" y="4355616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1,50 </a:t>
            </a:r>
            <a:r>
              <a:rPr lang="es-ES_tradnl" dirty="0"/>
              <a:t>m.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556000" y="2571744"/>
            <a:ext cx="3048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H="1">
            <a:off x="3456518" y="2954215"/>
            <a:ext cx="27410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4885267" y="3802674"/>
            <a:ext cx="186267" cy="254977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6" name="Rectangle 34" descr="Confeti grande"/>
          <p:cNvSpPr>
            <a:spLocks noChangeArrowheads="1"/>
          </p:cNvSpPr>
          <p:nvPr/>
        </p:nvSpPr>
        <p:spPr bwMode="auto">
          <a:xfrm>
            <a:off x="7730067" y="2958612"/>
            <a:ext cx="186267" cy="2417885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6214534" y="2857501"/>
            <a:ext cx="8805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6316134" y="5442439"/>
            <a:ext cx="880533" cy="298938"/>
          </a:xfrm>
          <a:prstGeom prst="upArrow">
            <a:avLst>
              <a:gd name="adj1" fmla="val 50000"/>
              <a:gd name="adj2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5382685" y="5750170"/>
            <a:ext cx="2948516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ACCESO  CONTROLADO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         PARA CARGA</a:t>
            </a: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V="1">
            <a:off x="5183718" y="3008070"/>
            <a:ext cx="1115483" cy="5791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3048000" y="4857760"/>
            <a:ext cx="17272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BOMBEADOR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DE AGUA</a:t>
            </a: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 rot="20051810">
            <a:off x="5285965" y="3072085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1,50 </a:t>
            </a:r>
            <a:r>
              <a:rPr lang="es-ES_tradnl" dirty="0"/>
              <a:t>m.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2658534" y="4967655"/>
            <a:ext cx="474133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2760134" y="5020409"/>
            <a:ext cx="270933" cy="14067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2440518" y="3166331"/>
            <a:ext cx="2233083" cy="4736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 rot="777365">
            <a:off x="2789767" y="3095543"/>
            <a:ext cx="18139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1,50 </a:t>
            </a:r>
            <a:r>
              <a:rPr lang="es-ES_tradnl" dirty="0"/>
              <a:t>m.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5859652" y="2321323"/>
            <a:ext cx="2998627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ACONDICIONADOR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       DE  AIRE</a:t>
            </a:r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7723717" y="5380892"/>
            <a:ext cx="8106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H="1">
            <a:off x="1627717" y="5380892"/>
            <a:ext cx="8106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3454400" y="2638792"/>
            <a:ext cx="0" cy="3154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 flipH="1">
            <a:off x="1830918" y="3429000"/>
            <a:ext cx="6074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2" name="Arc 50"/>
          <p:cNvSpPr>
            <a:spLocks/>
          </p:cNvSpPr>
          <p:nvPr/>
        </p:nvSpPr>
        <p:spPr bwMode="auto">
          <a:xfrm>
            <a:off x="5894918" y="4908307"/>
            <a:ext cx="916516" cy="438517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2445"/>
              <a:gd name="T2" fmla="*/ 21633 w 21650"/>
              <a:gd name="T3" fmla="*/ 22445 h 22445"/>
              <a:gd name="T4" fmla="*/ 50 w 21650"/>
              <a:gd name="T5" fmla="*/ 21600 h 2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2445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</a:path>
              <a:path w="21650" h="22445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  <a:lnTo>
                  <a:pt x="5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3" name="Arc 51"/>
          <p:cNvSpPr>
            <a:spLocks/>
          </p:cNvSpPr>
          <p:nvPr/>
        </p:nvSpPr>
        <p:spPr bwMode="auto">
          <a:xfrm rot="10800000">
            <a:off x="6807201" y="4909406"/>
            <a:ext cx="812800" cy="460497"/>
          </a:xfrm>
          <a:custGeom>
            <a:avLst/>
            <a:gdLst>
              <a:gd name="G0" fmla="+- 0 0 0"/>
              <a:gd name="G1" fmla="+- 2082 0 0"/>
              <a:gd name="G2" fmla="+- 21600 0 0"/>
              <a:gd name="T0" fmla="*/ 21499 w 21600"/>
              <a:gd name="T1" fmla="*/ 0 h 23570"/>
              <a:gd name="T2" fmla="*/ 2200 w 21600"/>
              <a:gd name="T3" fmla="*/ 23570 h 23570"/>
              <a:gd name="T4" fmla="*/ 0 w 21600"/>
              <a:gd name="T5" fmla="*/ 2082 h 23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70" fill="none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</a:path>
              <a:path w="21600" h="23570" stroke="0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  <a:lnTo>
                  <a:pt x="0" y="208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5909733" y="4914900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7535333" y="4914900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1642533" y="2963008"/>
            <a:ext cx="778933" cy="4044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1744134" y="3015762"/>
            <a:ext cx="575733" cy="2989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1947333" y="3226778"/>
            <a:ext cx="169333" cy="8792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1422400" y="2420889"/>
            <a:ext cx="193515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HORNO  PARRILLA</a:t>
            </a:r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4978400" y="4643438"/>
            <a:ext cx="0" cy="7374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 rot="16200000">
            <a:off x="4466101" y="4608436"/>
            <a:ext cx="717685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</a:t>
            </a:r>
            <a:r>
              <a:rPr lang="es-ES_tradnl" dirty="0" smtClean="0"/>
              <a:t>1,50m</a:t>
            </a:r>
            <a:r>
              <a:rPr lang="es-ES_tradnl" dirty="0"/>
              <a:t>.</a:t>
            </a:r>
          </a:p>
        </p:txBody>
      </p:sp>
      <p:sp>
        <p:nvSpPr>
          <p:cNvPr id="8252" name="Rectangle 60" descr="Ladrillos en horizontal"/>
          <p:cNvSpPr>
            <a:spLocks noChangeArrowheads="1"/>
          </p:cNvSpPr>
          <p:nvPr/>
        </p:nvSpPr>
        <p:spPr bwMode="auto">
          <a:xfrm>
            <a:off x="1930400" y="1160586"/>
            <a:ext cx="5791200" cy="896815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EAEAEA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>
            <a:off x="1729317" y="2057400"/>
            <a:ext cx="70082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4" name="Rectangle 62" descr="Confeti grande"/>
          <p:cNvSpPr>
            <a:spLocks noChangeArrowheads="1"/>
          </p:cNvSpPr>
          <p:nvPr/>
        </p:nvSpPr>
        <p:spPr bwMode="auto">
          <a:xfrm>
            <a:off x="7730067" y="1164982"/>
            <a:ext cx="186267" cy="888023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 flipV="1">
            <a:off x="1930400" y="528638"/>
            <a:ext cx="0" cy="1528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>
            <a:off x="6402918" y="1003422"/>
            <a:ext cx="709083" cy="2099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H="1">
            <a:off x="2542117" y="1002323"/>
            <a:ext cx="38586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2482852" y="137691"/>
            <a:ext cx="5160982" cy="86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s-ES_tradnl" sz="1600" dirty="0"/>
              <a:t> MURO   DE   MAMPOSTERIA   ALTURA</a:t>
            </a:r>
          </a:p>
          <a:p>
            <a:pPr eaLnBrk="0" hangingPunct="0"/>
            <a:r>
              <a:rPr lang="es-ES_tradnl" sz="1600" dirty="0"/>
              <a:t> MINIMA  0,30 m. SOBRE EL NIVEL DE LA  </a:t>
            </a:r>
          </a:p>
          <a:p>
            <a:pPr eaLnBrk="0" hangingPunct="0"/>
            <a:r>
              <a:rPr lang="es-ES_tradnl" sz="1600" dirty="0"/>
              <a:t> VALVULA DE SEGURIDAD DEL TANQUE</a:t>
            </a:r>
          </a:p>
        </p:txBody>
      </p:sp>
      <p:sp>
        <p:nvSpPr>
          <p:cNvPr id="8259" name="Rectangle 67" descr="Confeti pequeño"/>
          <p:cNvSpPr>
            <a:spLocks noChangeArrowheads="1"/>
          </p:cNvSpPr>
          <p:nvPr/>
        </p:nvSpPr>
        <p:spPr bwMode="auto">
          <a:xfrm>
            <a:off x="4072467" y="2009042"/>
            <a:ext cx="3132666" cy="439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60" name="AutoShape 68"/>
          <p:cNvSpPr>
            <a:spLocks noChangeArrowheads="1"/>
          </p:cNvSpPr>
          <p:nvPr/>
        </p:nvSpPr>
        <p:spPr bwMode="auto">
          <a:xfrm>
            <a:off x="4377267" y="1375996"/>
            <a:ext cx="2523066" cy="518746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1" name="Rectangle 69"/>
          <p:cNvSpPr>
            <a:spLocks noChangeArrowheads="1"/>
          </p:cNvSpPr>
          <p:nvPr/>
        </p:nvSpPr>
        <p:spPr bwMode="auto">
          <a:xfrm>
            <a:off x="4783667" y="1850782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2" name="Rectangle 70"/>
          <p:cNvSpPr>
            <a:spLocks noChangeArrowheads="1"/>
          </p:cNvSpPr>
          <p:nvPr/>
        </p:nvSpPr>
        <p:spPr bwMode="auto">
          <a:xfrm>
            <a:off x="6307667" y="1850782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3" name="Rectangle 71"/>
          <p:cNvSpPr>
            <a:spLocks noChangeArrowheads="1"/>
          </p:cNvSpPr>
          <p:nvPr/>
        </p:nvSpPr>
        <p:spPr bwMode="auto">
          <a:xfrm>
            <a:off x="5799667" y="1270490"/>
            <a:ext cx="5926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4" name="Rectangle 72"/>
          <p:cNvSpPr>
            <a:spLocks noChangeArrowheads="1"/>
          </p:cNvSpPr>
          <p:nvPr/>
        </p:nvSpPr>
        <p:spPr bwMode="auto">
          <a:xfrm>
            <a:off x="2150534" y="1696916"/>
            <a:ext cx="474133" cy="351692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65" name="Line 73"/>
          <p:cNvSpPr>
            <a:spLocks noChangeShapeType="1"/>
          </p:cNvSpPr>
          <p:nvPr/>
        </p:nvSpPr>
        <p:spPr bwMode="auto">
          <a:xfrm flipV="1">
            <a:off x="2643717" y="1689223"/>
            <a:ext cx="1725083" cy="516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66" name="Rectangle 74"/>
          <p:cNvSpPr>
            <a:spLocks noChangeArrowheads="1"/>
          </p:cNvSpPr>
          <p:nvPr/>
        </p:nvSpPr>
        <p:spPr bwMode="auto">
          <a:xfrm>
            <a:off x="2643174" y="1357298"/>
            <a:ext cx="18161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0,90. m</a:t>
            </a:r>
            <a:endParaRPr lang="es-ES_tradnl" dirty="0"/>
          </a:p>
        </p:txBody>
      </p:sp>
      <p:sp>
        <p:nvSpPr>
          <p:cNvPr id="8267" name="Rectangle 75"/>
          <p:cNvSpPr>
            <a:spLocks noChangeArrowheads="1"/>
          </p:cNvSpPr>
          <p:nvPr/>
        </p:nvSpPr>
        <p:spPr bwMode="auto">
          <a:xfrm>
            <a:off x="1930401" y="2110155"/>
            <a:ext cx="2946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BOMBEADOR DE AGUA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71868" y="6000768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adrillos en horizontal"/>
          <p:cNvSpPr>
            <a:spLocks noChangeArrowheads="1"/>
          </p:cNvSpPr>
          <p:nvPr/>
        </p:nvSpPr>
        <p:spPr bwMode="auto">
          <a:xfrm>
            <a:off x="1126067" y="4682287"/>
            <a:ext cx="7501467" cy="835269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EAEAEA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43" name="Rectangle 3" descr="75%"/>
          <p:cNvSpPr>
            <a:spLocks noChangeArrowheads="1"/>
          </p:cNvSpPr>
          <p:nvPr/>
        </p:nvSpPr>
        <p:spPr bwMode="auto">
          <a:xfrm>
            <a:off x="1115485" y="5521952"/>
            <a:ext cx="7825316" cy="316523"/>
          </a:xfrm>
          <a:prstGeom prst="rect">
            <a:avLst/>
          </a:prstGeom>
          <a:pattFill prst="pct75">
            <a:fgClr>
              <a:schemeClr val="bg1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56" name="Rectangle 16" descr="Ladrillos en horizontal"/>
          <p:cNvSpPr>
            <a:spLocks noChangeArrowheads="1"/>
          </p:cNvSpPr>
          <p:nvPr/>
        </p:nvSpPr>
        <p:spPr bwMode="auto">
          <a:xfrm>
            <a:off x="2548467" y="693471"/>
            <a:ext cx="6079067" cy="2259623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EAEAEA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57" name="Rectangle 17" descr="Cuadrícula grande"/>
          <p:cNvSpPr>
            <a:spLocks noChangeArrowheads="1"/>
          </p:cNvSpPr>
          <p:nvPr/>
        </p:nvSpPr>
        <p:spPr bwMode="auto">
          <a:xfrm>
            <a:off x="2751667" y="640717"/>
            <a:ext cx="5672667" cy="782515"/>
          </a:xfrm>
          <a:prstGeom prst="rect">
            <a:avLst/>
          </a:prstGeom>
          <a:pattFill prst="lgGrid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AR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2571752" y="1602376"/>
            <a:ext cx="647700" cy="70558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4478867" y="2328839"/>
            <a:ext cx="1913466" cy="465992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260" name="Rectangle 20"/>
          <p:cNvSpPr>
            <a:spLocks noChangeArrowheads="1"/>
          </p:cNvSpPr>
          <p:nvPr/>
        </p:nvSpPr>
        <p:spPr bwMode="auto">
          <a:xfrm>
            <a:off x="4885267" y="2750871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261" name="Rectangle 21"/>
          <p:cNvSpPr>
            <a:spLocks noChangeArrowheads="1"/>
          </p:cNvSpPr>
          <p:nvPr/>
        </p:nvSpPr>
        <p:spPr bwMode="auto">
          <a:xfrm>
            <a:off x="5799667" y="2750871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2" name="Rectangle 22" descr="Confeti pequeño"/>
          <p:cNvSpPr>
            <a:spLocks noChangeArrowheads="1"/>
          </p:cNvSpPr>
          <p:nvPr/>
        </p:nvSpPr>
        <p:spPr bwMode="auto">
          <a:xfrm>
            <a:off x="4174066" y="2909131"/>
            <a:ext cx="2421467" cy="439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263" name="Rectangle 23"/>
          <p:cNvSpPr>
            <a:spLocks noChangeArrowheads="1"/>
          </p:cNvSpPr>
          <p:nvPr/>
        </p:nvSpPr>
        <p:spPr bwMode="auto">
          <a:xfrm>
            <a:off x="5088467" y="2223332"/>
            <a:ext cx="4910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4" name="Rectangle 24" descr="20%"/>
          <p:cNvSpPr>
            <a:spLocks noChangeArrowheads="1"/>
          </p:cNvSpPr>
          <p:nvPr/>
        </p:nvSpPr>
        <p:spPr bwMode="auto">
          <a:xfrm>
            <a:off x="7636934" y="2755267"/>
            <a:ext cx="474133" cy="87923"/>
          </a:xfrm>
          <a:prstGeom prst="rect">
            <a:avLst/>
          </a:prstGeom>
          <a:pattFill prst="pct20">
            <a:fgClr>
              <a:schemeClr val="fol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8536518" y="2957489"/>
            <a:ext cx="3026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914400" y="214290"/>
            <a:ext cx="152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600" b="1"/>
              <a:t>.  . .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6402918" y="2642065"/>
            <a:ext cx="1217082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2338918" y="3010243"/>
            <a:ext cx="404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947333" y="1119897"/>
            <a:ext cx="372534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932517" y="1006696"/>
            <a:ext cx="99483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2237317" y="1006696"/>
            <a:ext cx="99483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2133600" y="1006696"/>
            <a:ext cx="0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830918" y="1374874"/>
            <a:ext cx="709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1828800" y="1375973"/>
            <a:ext cx="0" cy="516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1830918" y="1428727"/>
            <a:ext cx="709083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2338917" y="2588212"/>
            <a:ext cx="2131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2948518" y="5153774"/>
            <a:ext cx="1623483" cy="3681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6402918" y="2482704"/>
            <a:ext cx="11154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1329267" y="482454"/>
            <a:ext cx="186267" cy="25233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1024467" y="429700"/>
            <a:ext cx="999066" cy="43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2336800" y="1375973"/>
            <a:ext cx="0" cy="14760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 rot="16200000">
            <a:off x="1319743" y="1936667"/>
            <a:ext cx="151776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PROYECCIÓN </a:t>
            </a:r>
            <a:r>
              <a:rPr lang="es-ES_tradnl" sz="1600" dirty="0"/>
              <a:t>VERTICAL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2946400" y="2564324"/>
            <a:ext cx="12192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</a:t>
            </a:r>
            <a:r>
              <a:rPr lang="es-ES_tradnl" dirty="0" smtClean="0"/>
              <a:t>1,50 </a:t>
            </a:r>
            <a:r>
              <a:rPr lang="es-ES_tradnl" dirty="0"/>
              <a:t>m.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 rot="21540000">
            <a:off x="6218187" y="2013605"/>
            <a:ext cx="153471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</a:t>
            </a:r>
            <a:r>
              <a:rPr lang="es-ES_tradnl" dirty="0" smtClean="0"/>
              <a:t>1,50 </a:t>
            </a:r>
            <a:r>
              <a:rPr lang="es-ES_tradnl" dirty="0"/>
              <a:t>m.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 rot="280118">
            <a:off x="6501802" y="2421098"/>
            <a:ext cx="157953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</a:t>
            </a:r>
            <a:r>
              <a:rPr lang="es-ES_tradnl" dirty="0" smtClean="0"/>
              <a:t>0,90 </a:t>
            </a:r>
            <a:r>
              <a:rPr lang="es-ES_tradnl" dirty="0"/>
              <a:t>m.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 rot="20900318">
            <a:off x="3092849" y="4940740"/>
            <a:ext cx="158368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</a:t>
            </a:r>
            <a:r>
              <a:rPr lang="es-ES_tradnl" dirty="0" smtClean="0"/>
              <a:t>0,90 </a:t>
            </a:r>
            <a:r>
              <a:rPr lang="es-ES_tradnl" dirty="0"/>
              <a:t>m.</a:t>
            </a:r>
          </a:p>
        </p:txBody>
      </p:sp>
      <p:sp useBgFill="1">
        <p:nvSpPr>
          <p:cNvPr id="10287" name="Rectangle 47"/>
          <p:cNvSpPr>
            <a:spLocks noChangeArrowheads="1"/>
          </p:cNvSpPr>
          <p:nvPr/>
        </p:nvSpPr>
        <p:spPr bwMode="auto">
          <a:xfrm>
            <a:off x="7535333" y="2227728"/>
            <a:ext cx="677334" cy="246185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 rot="293183">
            <a:off x="3227526" y="2055651"/>
            <a:ext cx="160119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</a:t>
            </a:r>
            <a:r>
              <a:rPr lang="es-ES_tradnl" dirty="0" smtClean="0"/>
              <a:t>0,90 </a:t>
            </a:r>
            <a:r>
              <a:rPr lang="es-ES_tradnl" dirty="0"/>
              <a:t>m.</a:t>
            </a:r>
          </a:p>
        </p:txBody>
      </p:sp>
      <p:sp useBgFill="1">
        <p:nvSpPr>
          <p:cNvPr id="10290" name="Rectangle 50"/>
          <p:cNvSpPr>
            <a:spLocks noChangeArrowheads="1"/>
          </p:cNvSpPr>
          <p:nvPr/>
        </p:nvSpPr>
        <p:spPr bwMode="auto">
          <a:xfrm>
            <a:off x="2760134" y="1330913"/>
            <a:ext cx="5655733" cy="8792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1" name="Rectangle 51" descr="Confeti grande"/>
          <p:cNvSpPr>
            <a:spLocks noChangeArrowheads="1"/>
          </p:cNvSpPr>
          <p:nvPr/>
        </p:nvSpPr>
        <p:spPr bwMode="auto">
          <a:xfrm>
            <a:off x="8449734" y="2122221"/>
            <a:ext cx="169333" cy="826477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2" name="Rectangle 52" descr="Horizontal clara"/>
          <p:cNvSpPr>
            <a:spLocks noChangeArrowheads="1"/>
          </p:cNvSpPr>
          <p:nvPr/>
        </p:nvSpPr>
        <p:spPr bwMode="auto">
          <a:xfrm>
            <a:off x="7628467" y="2276086"/>
            <a:ext cx="491067" cy="149469"/>
          </a:xfrm>
          <a:prstGeom prst="rect">
            <a:avLst/>
          </a:prstGeom>
          <a:pattFill prst="ltHorz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3" name="Rectangle 53" descr="75%"/>
          <p:cNvSpPr>
            <a:spLocks noChangeArrowheads="1"/>
          </p:cNvSpPr>
          <p:nvPr/>
        </p:nvSpPr>
        <p:spPr bwMode="auto">
          <a:xfrm>
            <a:off x="1016000" y="2957490"/>
            <a:ext cx="7924800" cy="263769"/>
          </a:xfrm>
          <a:prstGeom prst="rect">
            <a:avLst/>
          </a:prstGeom>
          <a:pattFill prst="pct75">
            <a:fgClr>
              <a:schemeClr val="bg1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4" name="AutoShape 54" descr="Zigzag"/>
          <p:cNvSpPr>
            <a:spLocks noChangeArrowheads="1"/>
          </p:cNvSpPr>
          <p:nvPr/>
        </p:nvSpPr>
        <p:spPr bwMode="auto">
          <a:xfrm rot="10800000" flipH="1" flipV="1">
            <a:off x="1524000" y="5521953"/>
            <a:ext cx="1422400" cy="211015"/>
          </a:xfrm>
          <a:custGeom>
            <a:avLst/>
            <a:gdLst>
              <a:gd name="G0" fmla="+- 5753 0 0"/>
              <a:gd name="G1" fmla="+- 21600 0 5753"/>
              <a:gd name="G2" fmla="*/ 5753 1 2"/>
              <a:gd name="G3" fmla="+- 21600 0 G2"/>
              <a:gd name="G4" fmla="+/ 5753 21600 2"/>
              <a:gd name="G5" fmla="+/ G1 0 2"/>
              <a:gd name="G6" fmla="*/ 21600 21600 5753"/>
              <a:gd name="G7" fmla="*/ G6 1 2"/>
              <a:gd name="G8" fmla="+- 21600 0 G7"/>
              <a:gd name="G9" fmla="*/ 21600 1 2"/>
              <a:gd name="G10" fmla="+- 5753 0 G9"/>
              <a:gd name="G11" fmla="?: G10 G8 0"/>
              <a:gd name="G12" fmla="?: G10 G7 21600"/>
              <a:gd name="T0" fmla="*/ 18723 w 21600"/>
              <a:gd name="T1" fmla="*/ 10800 h 21600"/>
              <a:gd name="T2" fmla="*/ 10800 w 21600"/>
              <a:gd name="T3" fmla="*/ 21600 h 21600"/>
              <a:gd name="T4" fmla="*/ 2877 w 21600"/>
              <a:gd name="T5" fmla="*/ 10800 h 21600"/>
              <a:gd name="T6" fmla="*/ 10800 w 21600"/>
              <a:gd name="T7" fmla="*/ 0 h 21600"/>
              <a:gd name="T8" fmla="*/ 4677 w 21600"/>
              <a:gd name="T9" fmla="*/ 4677 h 21600"/>
              <a:gd name="T10" fmla="*/ 16923 w 21600"/>
              <a:gd name="T11" fmla="*/ 169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753" y="21600"/>
                </a:lnTo>
                <a:lnTo>
                  <a:pt x="15847" y="21600"/>
                </a:lnTo>
                <a:lnTo>
                  <a:pt x="21600" y="0"/>
                </a:lnTo>
                <a:close/>
              </a:path>
            </a:pathLst>
          </a:custGeom>
          <a:pattFill prst="zigZ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>
            <a:off x="1526118" y="5523051"/>
            <a:ext cx="404283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 flipH="1">
            <a:off x="2643717" y="5523051"/>
            <a:ext cx="302682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1932517" y="5732967"/>
            <a:ext cx="709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1018118" y="2957489"/>
            <a:ext cx="79226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0299" name="Object 59"/>
          <p:cNvGraphicFramePr>
            <a:graphicFrameLocks/>
          </p:cNvGraphicFramePr>
          <p:nvPr/>
        </p:nvGraphicFramePr>
        <p:xfrm>
          <a:off x="2641599" y="1638643"/>
          <a:ext cx="524934" cy="694592"/>
        </p:xfrm>
        <a:graphic>
          <a:graphicData uri="http://schemas.openxmlformats.org/presentationml/2006/ole">
            <p:oleObj spid="_x0000_s66562" name="ClipArt" r:id="rId4" imgW="393700" imgH="1003300" progId="">
              <p:embed/>
            </p:oleObj>
          </a:graphicData>
        </a:graphic>
      </p:graphicFrame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2745318" y="1374874"/>
            <a:ext cx="568748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2548467" y="2276086"/>
            <a:ext cx="694266" cy="9671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0302" name="Object 62"/>
          <p:cNvGraphicFramePr>
            <a:graphicFrameLocks/>
          </p:cNvGraphicFramePr>
          <p:nvPr/>
        </p:nvGraphicFramePr>
        <p:xfrm>
          <a:off x="1873251" y="5574706"/>
          <a:ext cx="734483" cy="116498"/>
        </p:xfrm>
        <a:graphic>
          <a:graphicData uri="http://schemas.openxmlformats.org/presentationml/2006/ole">
            <p:oleObj spid="_x0000_s66563" name="ClipArt" r:id="rId5" imgW="550863" imgH="168275" progId="">
              <p:embed/>
            </p:oleObj>
          </a:graphicData>
        </a:graphic>
      </p:graphicFrame>
      <p:sp>
        <p:nvSpPr>
          <p:cNvPr id="10303" name="Rectangle 63" descr="Confeti pequeño"/>
          <p:cNvSpPr>
            <a:spLocks noChangeArrowheads="1"/>
          </p:cNvSpPr>
          <p:nvPr/>
        </p:nvSpPr>
        <p:spPr bwMode="auto">
          <a:xfrm>
            <a:off x="4275667" y="5473593"/>
            <a:ext cx="2523066" cy="439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4" name="AutoShape 64"/>
          <p:cNvSpPr>
            <a:spLocks noChangeArrowheads="1"/>
          </p:cNvSpPr>
          <p:nvPr/>
        </p:nvSpPr>
        <p:spPr bwMode="auto">
          <a:xfrm>
            <a:off x="4580467" y="4893301"/>
            <a:ext cx="1913466" cy="465992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05" name="Rectangle 65"/>
          <p:cNvSpPr>
            <a:spLocks noChangeArrowheads="1"/>
          </p:cNvSpPr>
          <p:nvPr/>
        </p:nvSpPr>
        <p:spPr bwMode="auto">
          <a:xfrm>
            <a:off x="4986867" y="5315333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06" name="Rectangle 66"/>
          <p:cNvSpPr>
            <a:spLocks noChangeArrowheads="1"/>
          </p:cNvSpPr>
          <p:nvPr/>
        </p:nvSpPr>
        <p:spPr bwMode="auto">
          <a:xfrm>
            <a:off x="5799667" y="5315333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07" name="Rectangle 67"/>
          <p:cNvSpPr>
            <a:spLocks noChangeArrowheads="1"/>
          </p:cNvSpPr>
          <p:nvPr/>
        </p:nvSpPr>
        <p:spPr bwMode="auto">
          <a:xfrm>
            <a:off x="5393267" y="4787795"/>
            <a:ext cx="4910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1119718" y="5521951"/>
            <a:ext cx="404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2948517" y="5521951"/>
            <a:ext cx="5992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10" name="Arc 70"/>
          <p:cNvSpPr>
            <a:spLocks/>
          </p:cNvSpPr>
          <p:nvPr/>
        </p:nvSpPr>
        <p:spPr bwMode="auto">
          <a:xfrm>
            <a:off x="1528234" y="5207628"/>
            <a:ext cx="1422400" cy="32421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 w 43200"/>
              <a:gd name="T1" fmla="*/ 22125 h 22125"/>
              <a:gd name="T2" fmla="*/ 43195 w 43200"/>
              <a:gd name="T3" fmla="*/ 22051 h 22125"/>
              <a:gd name="T4" fmla="*/ 21600 w 43200"/>
              <a:gd name="T5" fmla="*/ 21600 h 2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125" fill="none" extrusionOk="0">
                <a:moveTo>
                  <a:pt x="6" y="22124"/>
                </a:moveTo>
                <a:cubicBezTo>
                  <a:pt x="2" y="21950"/>
                  <a:pt x="0" y="217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50"/>
                  <a:pt x="43198" y="21900"/>
                  <a:pt x="43195" y="22051"/>
                </a:cubicBezTo>
              </a:path>
              <a:path w="43200" h="22125" stroke="0" extrusionOk="0">
                <a:moveTo>
                  <a:pt x="6" y="22124"/>
                </a:moveTo>
                <a:cubicBezTo>
                  <a:pt x="2" y="21950"/>
                  <a:pt x="0" y="217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50"/>
                  <a:pt x="43198" y="21900"/>
                  <a:pt x="43195" y="22051"/>
                </a:cubicBezTo>
                <a:lnTo>
                  <a:pt x="21600" y="21600"/>
                </a:lnTo>
                <a:close/>
              </a:path>
            </a:pathLst>
          </a:custGeom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 flipV="1">
            <a:off x="8636000" y="3834927"/>
            <a:ext cx="0" cy="1687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12" name="Rectangle 72"/>
          <p:cNvSpPr>
            <a:spLocks noChangeArrowheads="1"/>
          </p:cNvSpPr>
          <p:nvPr/>
        </p:nvSpPr>
        <p:spPr bwMode="auto">
          <a:xfrm>
            <a:off x="8542867" y="4946056"/>
            <a:ext cx="84666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8144934" y="4053637"/>
            <a:ext cx="270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4" name="AutoShape 74"/>
          <p:cNvSpPr>
            <a:spLocks noChangeArrowheads="1"/>
          </p:cNvSpPr>
          <p:nvPr/>
        </p:nvSpPr>
        <p:spPr bwMode="auto">
          <a:xfrm>
            <a:off x="8043333" y="3740386"/>
            <a:ext cx="474133" cy="87923"/>
          </a:xfrm>
          <a:prstGeom prst="triangle">
            <a:avLst>
              <a:gd name="adj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5" name="Rectangle 75" descr="Vertical discontinua"/>
          <p:cNvSpPr>
            <a:spLocks noChangeArrowheads="1"/>
          </p:cNvSpPr>
          <p:nvPr/>
        </p:nvSpPr>
        <p:spPr bwMode="auto">
          <a:xfrm>
            <a:off x="8043333" y="4211898"/>
            <a:ext cx="474133" cy="931985"/>
          </a:xfrm>
          <a:prstGeom prst="rect">
            <a:avLst/>
          </a:prstGeom>
          <a:pattFill prst="dashVert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6504518" y="5099921"/>
            <a:ext cx="15218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6643702" y="4786322"/>
            <a:ext cx="138499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s-ES_tradnl" dirty="0"/>
              <a:t>Min. </a:t>
            </a:r>
            <a:r>
              <a:rPr lang="es-ES_tradnl" dirty="0" smtClean="0"/>
              <a:t>1,50 </a:t>
            </a:r>
            <a:r>
              <a:rPr lang="es-ES_tradnl" dirty="0"/>
              <a:t>m.</a:t>
            </a:r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5143504" y="3571876"/>
            <a:ext cx="2946400" cy="54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dirty="0"/>
              <a:t>CHIMENEAS DE HORNOS</a:t>
            </a:r>
          </a:p>
          <a:p>
            <a:pPr algn="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ESCAPE DE MOTORES, ETC. </a:t>
            </a:r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7213600" y="2916822"/>
            <a:ext cx="1930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VENTILACIONES DE SOTANOS</a:t>
            </a:r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1828800" y="4141563"/>
            <a:ext cx="6096000" cy="5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PARED CONTRA </a:t>
            </a:r>
            <a:r>
              <a:rPr lang="es-ES_tradnl" sz="1600" dirty="0" smtClean="0"/>
              <a:t>RADIACIÓN </a:t>
            </a:r>
            <a:r>
              <a:rPr lang="es-ES_tradnl" sz="1600" dirty="0"/>
              <a:t>, ALTURA  0,30 SOBRE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NIVEL DE LA </a:t>
            </a:r>
            <a:r>
              <a:rPr lang="es-ES_tradnl" sz="1600" dirty="0" smtClean="0"/>
              <a:t>VÁLVULA </a:t>
            </a:r>
            <a:r>
              <a:rPr lang="es-ES_tradnl" sz="1600" dirty="0"/>
              <a:t>DE SEGURIDAD DEL TANQUE</a:t>
            </a: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1468910" y="5730299"/>
            <a:ext cx="3674593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DESAGÜES  ABIERTOS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ACEQUIAS , CANALES</a:t>
            </a:r>
          </a:p>
        </p:txBody>
      </p:sp>
      <p:sp>
        <p:nvSpPr>
          <p:cNvPr id="10324" name="AutoShape 84"/>
          <p:cNvSpPr>
            <a:spLocks noChangeArrowheads="1"/>
          </p:cNvSpPr>
          <p:nvPr/>
        </p:nvSpPr>
        <p:spPr bwMode="auto">
          <a:xfrm rot="10800000" flipH="1" flipV="1">
            <a:off x="8136466" y="3996486"/>
            <a:ext cx="287867" cy="43962"/>
          </a:xfrm>
          <a:custGeom>
            <a:avLst/>
            <a:gdLst>
              <a:gd name="G0" fmla="+- 6294 0 0"/>
              <a:gd name="G1" fmla="+- 21600 0 6294"/>
              <a:gd name="G2" fmla="*/ 6294 1 2"/>
              <a:gd name="G3" fmla="+- 21600 0 G2"/>
              <a:gd name="G4" fmla="+/ 6294 21600 2"/>
              <a:gd name="G5" fmla="+/ G1 0 2"/>
              <a:gd name="G6" fmla="*/ 21600 21600 6294"/>
              <a:gd name="G7" fmla="*/ G6 1 2"/>
              <a:gd name="G8" fmla="+- 21600 0 G7"/>
              <a:gd name="G9" fmla="*/ 21600 1 2"/>
              <a:gd name="G10" fmla="+- 6294 0 G9"/>
              <a:gd name="G11" fmla="?: G10 G8 0"/>
              <a:gd name="G12" fmla="?: G10 G7 21600"/>
              <a:gd name="T0" fmla="*/ 18453 w 21600"/>
              <a:gd name="T1" fmla="*/ 10800 h 21600"/>
              <a:gd name="T2" fmla="*/ 10800 w 21600"/>
              <a:gd name="T3" fmla="*/ 21600 h 21600"/>
              <a:gd name="T4" fmla="*/ 3147 w 21600"/>
              <a:gd name="T5" fmla="*/ 10800 h 21600"/>
              <a:gd name="T6" fmla="*/ 10800 w 21600"/>
              <a:gd name="T7" fmla="*/ 0 h 21600"/>
              <a:gd name="T8" fmla="*/ 4947 w 21600"/>
              <a:gd name="T9" fmla="*/ 4947 h 21600"/>
              <a:gd name="T10" fmla="*/ 16653 w 21600"/>
              <a:gd name="T11" fmla="*/ 166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294" y="21600"/>
                </a:lnTo>
                <a:lnTo>
                  <a:pt x="15306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3253317" y="2378296"/>
            <a:ext cx="1217082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7017170" y="1689837"/>
            <a:ext cx="2540000" cy="5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ACONDICIONADOR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            DE AIRE</a:t>
            </a:r>
          </a:p>
        </p:txBody>
      </p:sp>
      <p:sp>
        <p:nvSpPr>
          <p:cNvPr id="10327" name="Line 87"/>
          <p:cNvSpPr>
            <a:spLocks noChangeShapeType="1"/>
          </p:cNvSpPr>
          <p:nvPr/>
        </p:nvSpPr>
        <p:spPr bwMode="auto">
          <a:xfrm flipH="1">
            <a:off x="2542117" y="2271689"/>
            <a:ext cx="709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8" name="Arc 88"/>
          <p:cNvSpPr>
            <a:spLocks/>
          </p:cNvSpPr>
          <p:nvPr/>
        </p:nvSpPr>
        <p:spPr bwMode="auto">
          <a:xfrm>
            <a:off x="1934634" y="525317"/>
            <a:ext cx="406400" cy="482478"/>
          </a:xfrm>
          <a:custGeom>
            <a:avLst/>
            <a:gdLst>
              <a:gd name="G0" fmla="+- 21600 0 0"/>
              <a:gd name="G1" fmla="+- 350 0 0"/>
              <a:gd name="G2" fmla="+- 21600 0 0"/>
              <a:gd name="T0" fmla="*/ 21487 w 21600"/>
              <a:gd name="T1" fmla="*/ 21950 h 21950"/>
              <a:gd name="T2" fmla="*/ 3 w 21600"/>
              <a:gd name="T3" fmla="*/ 0 h 21950"/>
              <a:gd name="T4" fmla="*/ 21600 w 21600"/>
              <a:gd name="T5" fmla="*/ 350 h 2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0" fill="none" extrusionOk="0">
                <a:moveTo>
                  <a:pt x="21487" y="21949"/>
                </a:moveTo>
                <a:cubicBezTo>
                  <a:pt x="9601" y="21887"/>
                  <a:pt x="0" y="12235"/>
                  <a:pt x="0" y="350"/>
                </a:cubicBezTo>
                <a:cubicBezTo>
                  <a:pt x="-1" y="233"/>
                  <a:pt x="0" y="116"/>
                  <a:pt x="2" y="-1"/>
                </a:cubicBezTo>
              </a:path>
              <a:path w="21600" h="21950" stroke="0" extrusionOk="0">
                <a:moveTo>
                  <a:pt x="21487" y="21949"/>
                </a:moveTo>
                <a:cubicBezTo>
                  <a:pt x="9601" y="21887"/>
                  <a:pt x="0" y="12235"/>
                  <a:pt x="0" y="350"/>
                </a:cubicBezTo>
                <a:cubicBezTo>
                  <a:pt x="-1" y="233"/>
                  <a:pt x="0" y="116"/>
                  <a:pt x="2" y="-1"/>
                </a:cubicBezTo>
                <a:lnTo>
                  <a:pt x="21600" y="35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9" name="Arc 89"/>
          <p:cNvSpPr>
            <a:spLocks/>
          </p:cNvSpPr>
          <p:nvPr/>
        </p:nvSpPr>
        <p:spPr bwMode="auto">
          <a:xfrm>
            <a:off x="1629834" y="530813"/>
            <a:ext cx="508000" cy="47478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30" name="Arc 90"/>
          <p:cNvSpPr>
            <a:spLocks/>
          </p:cNvSpPr>
          <p:nvPr/>
        </p:nvSpPr>
        <p:spPr bwMode="auto">
          <a:xfrm>
            <a:off x="1121834" y="530813"/>
            <a:ext cx="812800" cy="47478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7" name="Rectangle 61"/>
          <p:cNvSpPr>
            <a:spLocks noChangeArrowheads="1"/>
          </p:cNvSpPr>
          <p:nvPr/>
        </p:nvSpPr>
        <p:spPr bwMode="auto">
          <a:xfrm>
            <a:off x="7072330" y="5857892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Diagonal hacia arriba ancha"/>
          <p:cNvSpPr>
            <a:spLocks noChangeArrowheads="1"/>
          </p:cNvSpPr>
          <p:nvPr/>
        </p:nvSpPr>
        <p:spPr bwMode="auto">
          <a:xfrm>
            <a:off x="2529929" y="1587011"/>
            <a:ext cx="4250267" cy="2787162"/>
          </a:xfrm>
          <a:prstGeom prst="rect">
            <a:avLst/>
          </a:prstGeom>
          <a:pattFill prst="wdUpDiag">
            <a:fgClr>
              <a:srgbClr val="DDDDDD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1" name="Rectangle 3" descr="Confeti pequeño"/>
          <p:cNvSpPr>
            <a:spLocks noChangeArrowheads="1"/>
          </p:cNvSpPr>
          <p:nvPr/>
        </p:nvSpPr>
        <p:spPr bwMode="auto">
          <a:xfrm>
            <a:off x="3952330" y="2325565"/>
            <a:ext cx="1405467" cy="1310054"/>
          </a:xfrm>
          <a:prstGeom prst="rect">
            <a:avLst/>
          </a:prstGeom>
          <a:pattFill prst="smConfetti">
            <a:fgClr>
              <a:schemeClr val="bg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257130" y="2431073"/>
            <a:ext cx="795867" cy="10990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561930" y="2694843"/>
            <a:ext cx="186267" cy="254977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2523580" y="3006969"/>
            <a:ext cx="1725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5063581" y="3006969"/>
            <a:ext cx="1725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655063" y="3535607"/>
            <a:ext cx="0" cy="84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655063" y="1583715"/>
            <a:ext cx="0" cy="84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7008796" y="2329962"/>
            <a:ext cx="778933" cy="4044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7110397" y="2382716"/>
            <a:ext cx="575733" cy="2989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7313596" y="2593732"/>
            <a:ext cx="169333" cy="8792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6790268" y="2804052"/>
            <a:ext cx="235373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HORNO  PARRILLA</a:t>
            </a:r>
          </a:p>
        </p:txBody>
      </p:sp>
      <p:sp>
        <p:nvSpPr>
          <p:cNvPr id="12314" name="AutoShape 26" descr="Zigzag"/>
          <p:cNvSpPr>
            <a:spLocks noChangeArrowheads="1"/>
          </p:cNvSpPr>
          <p:nvPr/>
        </p:nvSpPr>
        <p:spPr bwMode="auto">
          <a:xfrm rot="10800000" flipH="1" flipV="1">
            <a:off x="2521464" y="4642340"/>
            <a:ext cx="1422400" cy="211015"/>
          </a:xfrm>
          <a:custGeom>
            <a:avLst/>
            <a:gdLst>
              <a:gd name="G0" fmla="+- 5753 0 0"/>
              <a:gd name="G1" fmla="+- 21600 0 5753"/>
              <a:gd name="G2" fmla="*/ 5753 1 2"/>
              <a:gd name="G3" fmla="+- 21600 0 G2"/>
              <a:gd name="G4" fmla="+/ 5753 21600 2"/>
              <a:gd name="G5" fmla="+/ G1 0 2"/>
              <a:gd name="G6" fmla="*/ 21600 21600 5753"/>
              <a:gd name="G7" fmla="*/ G6 1 2"/>
              <a:gd name="G8" fmla="+- 21600 0 G7"/>
              <a:gd name="G9" fmla="*/ 21600 1 2"/>
              <a:gd name="G10" fmla="+- 5753 0 G9"/>
              <a:gd name="G11" fmla="?: G10 G8 0"/>
              <a:gd name="G12" fmla="?: G10 G7 21600"/>
              <a:gd name="T0" fmla="*/ 18723 w 21600"/>
              <a:gd name="T1" fmla="*/ 10800 h 21600"/>
              <a:gd name="T2" fmla="*/ 10800 w 21600"/>
              <a:gd name="T3" fmla="*/ 21600 h 21600"/>
              <a:gd name="T4" fmla="*/ 2877 w 21600"/>
              <a:gd name="T5" fmla="*/ 10800 h 21600"/>
              <a:gd name="T6" fmla="*/ 10800 w 21600"/>
              <a:gd name="T7" fmla="*/ 0 h 21600"/>
              <a:gd name="T8" fmla="*/ 4677 w 21600"/>
              <a:gd name="T9" fmla="*/ 4677 h 21600"/>
              <a:gd name="T10" fmla="*/ 16923 w 21600"/>
              <a:gd name="T11" fmla="*/ 169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753" y="21600"/>
                </a:lnTo>
                <a:lnTo>
                  <a:pt x="15847" y="21600"/>
                </a:lnTo>
                <a:lnTo>
                  <a:pt x="21600" y="0"/>
                </a:lnTo>
                <a:close/>
              </a:path>
            </a:pathLst>
          </a:custGeom>
          <a:pattFill prst="zigZ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523581" y="4643438"/>
            <a:ext cx="404283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3641181" y="4643438"/>
            <a:ext cx="302682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929981" y="4853354"/>
            <a:ext cx="709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2318" name="Object 30"/>
          <p:cNvGraphicFramePr>
            <a:graphicFrameLocks/>
          </p:cNvGraphicFramePr>
          <p:nvPr/>
        </p:nvGraphicFramePr>
        <p:xfrm>
          <a:off x="2870714" y="4695093"/>
          <a:ext cx="734483" cy="116498"/>
        </p:xfrm>
        <a:graphic>
          <a:graphicData uri="http://schemas.openxmlformats.org/presentationml/2006/ole">
            <p:oleObj spid="_x0000_s67586" name="ClipArt" r:id="rId4" imgW="550863" imgH="168275" progId="">
              <p:embed/>
            </p:oleObj>
          </a:graphicData>
        </a:graphic>
      </p:graphicFrame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2117180" y="4642338"/>
            <a:ext cx="4042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2422468" y="4853355"/>
            <a:ext cx="2438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DESAGÜES  ABIERTOS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ACEQUIAS , CANALES</a:t>
            </a: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7211997" y="3279532"/>
            <a:ext cx="270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7110397" y="3121270"/>
            <a:ext cx="474133" cy="87923"/>
          </a:xfrm>
          <a:prstGeom prst="triangle">
            <a:avLst>
              <a:gd name="adj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3" name="Rectangle 35" descr="Vertical discontinua"/>
          <p:cNvSpPr>
            <a:spLocks noChangeArrowheads="1"/>
          </p:cNvSpPr>
          <p:nvPr/>
        </p:nvSpPr>
        <p:spPr bwMode="auto">
          <a:xfrm>
            <a:off x="7110397" y="3437794"/>
            <a:ext cx="474133" cy="668215"/>
          </a:xfrm>
          <a:prstGeom prst="rect">
            <a:avLst/>
          </a:prstGeom>
          <a:pattFill prst="dashVert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6888147" y="4167554"/>
            <a:ext cx="1424516" cy="6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CHIMENEAS 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/>
              <a:t>ESCAPES  </a:t>
            </a: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 rot="10800000" flipH="1" flipV="1">
            <a:off x="7203530" y="3222381"/>
            <a:ext cx="287867" cy="43962"/>
          </a:xfrm>
          <a:custGeom>
            <a:avLst/>
            <a:gdLst>
              <a:gd name="G0" fmla="+- 6294 0 0"/>
              <a:gd name="G1" fmla="+- 21600 0 6294"/>
              <a:gd name="G2" fmla="*/ 6294 1 2"/>
              <a:gd name="G3" fmla="+- 21600 0 G2"/>
              <a:gd name="G4" fmla="+/ 6294 21600 2"/>
              <a:gd name="G5" fmla="+/ G1 0 2"/>
              <a:gd name="G6" fmla="*/ 21600 21600 6294"/>
              <a:gd name="G7" fmla="*/ G6 1 2"/>
              <a:gd name="G8" fmla="+- 21600 0 G7"/>
              <a:gd name="G9" fmla="*/ 21600 1 2"/>
              <a:gd name="G10" fmla="+- 6294 0 G9"/>
              <a:gd name="G11" fmla="?: G10 G8 0"/>
              <a:gd name="G12" fmla="?: G10 G7 21600"/>
              <a:gd name="T0" fmla="*/ 18453 w 21600"/>
              <a:gd name="T1" fmla="*/ 10800 h 21600"/>
              <a:gd name="T2" fmla="*/ 10800 w 21600"/>
              <a:gd name="T3" fmla="*/ 21600 h 21600"/>
              <a:gd name="T4" fmla="*/ 3147 w 21600"/>
              <a:gd name="T5" fmla="*/ 10800 h 21600"/>
              <a:gd name="T6" fmla="*/ 10800 w 21600"/>
              <a:gd name="T7" fmla="*/ 0 h 21600"/>
              <a:gd name="T8" fmla="*/ 4947 w 21600"/>
              <a:gd name="T9" fmla="*/ 4947 h 21600"/>
              <a:gd name="T10" fmla="*/ 16653 w 21600"/>
              <a:gd name="T11" fmla="*/ 166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294" y="21600"/>
                </a:lnTo>
                <a:lnTo>
                  <a:pt x="15306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4075625" y="642918"/>
            <a:ext cx="1930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   BOMBEADOR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DE AGUA</a:t>
            </a: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4468797" y="1222132"/>
            <a:ext cx="474133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4570397" y="1274886"/>
            <a:ext cx="270933" cy="14067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7025729" y="1600200"/>
            <a:ext cx="440267" cy="28135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7635329" y="1652954"/>
            <a:ext cx="135467" cy="17584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6111330" y="1125415"/>
            <a:ext cx="643467" cy="33410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6187529" y="127049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6390730" y="127049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6289130" y="1164982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 flipH="1">
            <a:off x="7501981" y="1688123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H="1">
            <a:off x="7501981" y="1793631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>
            <a:off x="3945981" y="4642338"/>
            <a:ext cx="30268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8" name="Rectangle 50" descr="Rombos punteados"/>
          <p:cNvSpPr>
            <a:spLocks noChangeArrowheads="1"/>
          </p:cNvSpPr>
          <p:nvPr/>
        </p:nvSpPr>
        <p:spPr bwMode="auto">
          <a:xfrm>
            <a:off x="1638814" y="1283677"/>
            <a:ext cx="541866" cy="175846"/>
          </a:xfrm>
          <a:prstGeom prst="rect">
            <a:avLst/>
          </a:prstGeom>
          <a:pattFill prst="dotDmnd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-214346" y="1071546"/>
            <a:ext cx="1932517" cy="5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dirty="0"/>
              <a:t>VENTILACIONES </a:t>
            </a:r>
          </a:p>
          <a:p>
            <a:pPr algn="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DE  SOTANOS</a:t>
            </a: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6890263" y="1893645"/>
            <a:ext cx="182879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FUEGO </a:t>
            </a:r>
            <a:r>
              <a:rPr lang="es-ES_tradnl" sz="1600" dirty="0" smtClean="0"/>
              <a:t> ABIERTO</a:t>
            </a:r>
            <a:endParaRPr lang="es-ES_tradnl" sz="1600" dirty="0"/>
          </a:p>
        </p:txBody>
      </p:sp>
      <p:sp>
        <p:nvSpPr>
          <p:cNvPr id="12341" name="Freeform 53" descr="70%"/>
          <p:cNvSpPr>
            <a:spLocks/>
          </p:cNvSpPr>
          <p:nvPr/>
        </p:nvSpPr>
        <p:spPr bwMode="auto">
          <a:xfrm>
            <a:off x="5163063" y="4431323"/>
            <a:ext cx="1830918" cy="1161684"/>
          </a:xfrm>
          <a:custGeom>
            <a:avLst/>
            <a:gdLst/>
            <a:ahLst/>
            <a:cxnLst>
              <a:cxn ang="0">
                <a:pos x="500" y="71"/>
              </a:cxn>
              <a:cxn ang="0">
                <a:pos x="571" y="127"/>
              </a:cxn>
              <a:cxn ang="0">
                <a:pos x="591" y="206"/>
              </a:cxn>
              <a:cxn ang="0">
                <a:pos x="669" y="198"/>
              </a:cxn>
              <a:cxn ang="0">
                <a:pos x="721" y="254"/>
              </a:cxn>
              <a:cxn ang="0">
                <a:pos x="760" y="365"/>
              </a:cxn>
              <a:cxn ang="0">
                <a:pos x="851" y="389"/>
              </a:cxn>
              <a:cxn ang="0">
                <a:pos x="812" y="563"/>
              </a:cxn>
              <a:cxn ang="0">
                <a:pos x="747" y="571"/>
              </a:cxn>
              <a:cxn ang="0">
                <a:pos x="727" y="619"/>
              </a:cxn>
              <a:cxn ang="0">
                <a:pos x="864" y="619"/>
              </a:cxn>
              <a:cxn ang="0">
                <a:pos x="812" y="682"/>
              </a:cxn>
              <a:cxn ang="0">
                <a:pos x="773" y="674"/>
              </a:cxn>
              <a:cxn ang="0">
                <a:pos x="747" y="746"/>
              </a:cxn>
              <a:cxn ang="0">
                <a:pos x="766" y="786"/>
              </a:cxn>
              <a:cxn ang="0">
                <a:pos x="779" y="825"/>
              </a:cxn>
              <a:cxn ang="0">
                <a:pos x="727" y="936"/>
              </a:cxn>
              <a:cxn ang="0">
                <a:pos x="649" y="936"/>
              </a:cxn>
              <a:cxn ang="0">
                <a:pos x="565" y="992"/>
              </a:cxn>
              <a:cxn ang="0">
                <a:pos x="604" y="1008"/>
              </a:cxn>
              <a:cxn ang="0">
                <a:pos x="493" y="1056"/>
              </a:cxn>
              <a:cxn ang="0">
                <a:pos x="396" y="1032"/>
              </a:cxn>
              <a:cxn ang="0">
                <a:pos x="357" y="984"/>
              </a:cxn>
              <a:cxn ang="0">
                <a:pos x="227" y="952"/>
              </a:cxn>
              <a:cxn ang="0">
                <a:pos x="376" y="913"/>
              </a:cxn>
              <a:cxn ang="0">
                <a:pos x="389" y="936"/>
              </a:cxn>
              <a:cxn ang="0">
                <a:pos x="435" y="913"/>
              </a:cxn>
              <a:cxn ang="0">
                <a:pos x="298" y="801"/>
              </a:cxn>
              <a:cxn ang="0">
                <a:pos x="220" y="849"/>
              </a:cxn>
              <a:cxn ang="0">
                <a:pos x="162" y="762"/>
              </a:cxn>
              <a:cxn ang="0">
                <a:pos x="90" y="714"/>
              </a:cxn>
              <a:cxn ang="0">
                <a:pos x="71" y="643"/>
              </a:cxn>
              <a:cxn ang="0">
                <a:pos x="45" y="563"/>
              </a:cxn>
              <a:cxn ang="0">
                <a:pos x="0" y="468"/>
              </a:cxn>
              <a:cxn ang="0">
                <a:pos x="123" y="436"/>
              </a:cxn>
              <a:cxn ang="0">
                <a:pos x="77" y="516"/>
              </a:cxn>
              <a:cxn ang="0">
                <a:pos x="123" y="476"/>
              </a:cxn>
              <a:cxn ang="0">
                <a:pos x="181" y="460"/>
              </a:cxn>
              <a:cxn ang="0">
                <a:pos x="162" y="404"/>
              </a:cxn>
              <a:cxn ang="0">
                <a:pos x="64" y="357"/>
              </a:cxn>
              <a:cxn ang="0">
                <a:pos x="51" y="309"/>
              </a:cxn>
              <a:cxn ang="0">
                <a:pos x="142" y="269"/>
              </a:cxn>
              <a:cxn ang="0">
                <a:pos x="103" y="222"/>
              </a:cxn>
              <a:cxn ang="0">
                <a:pos x="194" y="174"/>
              </a:cxn>
              <a:cxn ang="0">
                <a:pos x="194" y="238"/>
              </a:cxn>
              <a:cxn ang="0">
                <a:pos x="311" y="214"/>
              </a:cxn>
              <a:cxn ang="0">
                <a:pos x="253" y="127"/>
              </a:cxn>
              <a:cxn ang="0">
                <a:pos x="175" y="134"/>
              </a:cxn>
              <a:cxn ang="0">
                <a:pos x="201" y="55"/>
              </a:cxn>
              <a:cxn ang="0">
                <a:pos x="298" y="0"/>
              </a:cxn>
              <a:cxn ang="0">
                <a:pos x="441" y="79"/>
              </a:cxn>
            </a:cxnLst>
            <a:rect l="0" t="0" r="r" b="b"/>
            <a:pathLst>
              <a:path w="865" h="1057">
                <a:moveTo>
                  <a:pt x="441" y="79"/>
                </a:moveTo>
                <a:lnTo>
                  <a:pt x="467" y="55"/>
                </a:lnTo>
                <a:lnTo>
                  <a:pt x="487" y="47"/>
                </a:lnTo>
                <a:lnTo>
                  <a:pt x="500" y="71"/>
                </a:lnTo>
                <a:lnTo>
                  <a:pt x="500" y="103"/>
                </a:lnTo>
                <a:lnTo>
                  <a:pt x="552" y="119"/>
                </a:lnTo>
                <a:lnTo>
                  <a:pt x="591" y="119"/>
                </a:lnTo>
                <a:lnTo>
                  <a:pt x="571" y="127"/>
                </a:lnTo>
                <a:lnTo>
                  <a:pt x="552" y="158"/>
                </a:lnTo>
                <a:lnTo>
                  <a:pt x="552" y="182"/>
                </a:lnTo>
                <a:lnTo>
                  <a:pt x="571" y="206"/>
                </a:lnTo>
                <a:lnTo>
                  <a:pt x="591" y="206"/>
                </a:lnTo>
                <a:lnTo>
                  <a:pt x="617" y="206"/>
                </a:lnTo>
                <a:lnTo>
                  <a:pt x="643" y="182"/>
                </a:lnTo>
                <a:lnTo>
                  <a:pt x="669" y="174"/>
                </a:lnTo>
                <a:lnTo>
                  <a:pt x="669" y="198"/>
                </a:lnTo>
                <a:lnTo>
                  <a:pt x="669" y="222"/>
                </a:lnTo>
                <a:lnTo>
                  <a:pt x="695" y="222"/>
                </a:lnTo>
                <a:lnTo>
                  <a:pt x="701" y="246"/>
                </a:lnTo>
                <a:lnTo>
                  <a:pt x="721" y="254"/>
                </a:lnTo>
                <a:lnTo>
                  <a:pt x="727" y="317"/>
                </a:lnTo>
                <a:lnTo>
                  <a:pt x="727" y="341"/>
                </a:lnTo>
                <a:lnTo>
                  <a:pt x="747" y="333"/>
                </a:lnTo>
                <a:lnTo>
                  <a:pt x="760" y="365"/>
                </a:lnTo>
                <a:lnTo>
                  <a:pt x="760" y="412"/>
                </a:lnTo>
                <a:lnTo>
                  <a:pt x="779" y="412"/>
                </a:lnTo>
                <a:lnTo>
                  <a:pt x="799" y="412"/>
                </a:lnTo>
                <a:lnTo>
                  <a:pt x="851" y="389"/>
                </a:lnTo>
                <a:lnTo>
                  <a:pt x="851" y="468"/>
                </a:lnTo>
                <a:lnTo>
                  <a:pt x="851" y="531"/>
                </a:lnTo>
                <a:lnTo>
                  <a:pt x="831" y="547"/>
                </a:lnTo>
                <a:lnTo>
                  <a:pt x="812" y="563"/>
                </a:lnTo>
                <a:lnTo>
                  <a:pt x="747" y="571"/>
                </a:lnTo>
                <a:lnTo>
                  <a:pt x="708" y="571"/>
                </a:lnTo>
                <a:lnTo>
                  <a:pt x="727" y="571"/>
                </a:lnTo>
                <a:lnTo>
                  <a:pt x="747" y="571"/>
                </a:lnTo>
                <a:lnTo>
                  <a:pt x="727" y="579"/>
                </a:lnTo>
                <a:lnTo>
                  <a:pt x="708" y="595"/>
                </a:lnTo>
                <a:lnTo>
                  <a:pt x="708" y="619"/>
                </a:lnTo>
                <a:lnTo>
                  <a:pt x="727" y="619"/>
                </a:lnTo>
                <a:lnTo>
                  <a:pt x="747" y="619"/>
                </a:lnTo>
                <a:lnTo>
                  <a:pt x="799" y="619"/>
                </a:lnTo>
                <a:lnTo>
                  <a:pt x="818" y="619"/>
                </a:lnTo>
                <a:lnTo>
                  <a:pt x="864" y="619"/>
                </a:lnTo>
                <a:lnTo>
                  <a:pt x="851" y="643"/>
                </a:lnTo>
                <a:lnTo>
                  <a:pt x="851" y="666"/>
                </a:lnTo>
                <a:lnTo>
                  <a:pt x="831" y="682"/>
                </a:lnTo>
                <a:lnTo>
                  <a:pt x="812" y="682"/>
                </a:lnTo>
                <a:lnTo>
                  <a:pt x="792" y="682"/>
                </a:lnTo>
                <a:lnTo>
                  <a:pt x="773" y="682"/>
                </a:lnTo>
                <a:lnTo>
                  <a:pt x="792" y="674"/>
                </a:lnTo>
                <a:lnTo>
                  <a:pt x="773" y="674"/>
                </a:lnTo>
                <a:lnTo>
                  <a:pt x="727" y="674"/>
                </a:lnTo>
                <a:lnTo>
                  <a:pt x="747" y="666"/>
                </a:lnTo>
                <a:lnTo>
                  <a:pt x="747" y="690"/>
                </a:lnTo>
                <a:lnTo>
                  <a:pt x="747" y="746"/>
                </a:lnTo>
                <a:lnTo>
                  <a:pt x="708" y="762"/>
                </a:lnTo>
                <a:lnTo>
                  <a:pt x="708" y="786"/>
                </a:lnTo>
                <a:lnTo>
                  <a:pt x="747" y="786"/>
                </a:lnTo>
                <a:lnTo>
                  <a:pt x="766" y="786"/>
                </a:lnTo>
                <a:lnTo>
                  <a:pt x="734" y="778"/>
                </a:lnTo>
                <a:lnTo>
                  <a:pt x="753" y="778"/>
                </a:lnTo>
                <a:lnTo>
                  <a:pt x="773" y="801"/>
                </a:lnTo>
                <a:lnTo>
                  <a:pt x="779" y="825"/>
                </a:lnTo>
                <a:lnTo>
                  <a:pt x="779" y="849"/>
                </a:lnTo>
                <a:lnTo>
                  <a:pt x="760" y="905"/>
                </a:lnTo>
                <a:lnTo>
                  <a:pt x="753" y="928"/>
                </a:lnTo>
                <a:lnTo>
                  <a:pt x="727" y="936"/>
                </a:lnTo>
                <a:lnTo>
                  <a:pt x="688" y="936"/>
                </a:lnTo>
                <a:lnTo>
                  <a:pt x="669" y="936"/>
                </a:lnTo>
                <a:lnTo>
                  <a:pt x="688" y="936"/>
                </a:lnTo>
                <a:lnTo>
                  <a:pt x="649" y="936"/>
                </a:lnTo>
                <a:lnTo>
                  <a:pt x="623" y="952"/>
                </a:lnTo>
                <a:lnTo>
                  <a:pt x="597" y="952"/>
                </a:lnTo>
                <a:lnTo>
                  <a:pt x="584" y="976"/>
                </a:lnTo>
                <a:lnTo>
                  <a:pt x="565" y="992"/>
                </a:lnTo>
                <a:lnTo>
                  <a:pt x="519" y="992"/>
                </a:lnTo>
                <a:lnTo>
                  <a:pt x="500" y="1000"/>
                </a:lnTo>
                <a:lnTo>
                  <a:pt x="565" y="1000"/>
                </a:lnTo>
                <a:lnTo>
                  <a:pt x="604" y="1008"/>
                </a:lnTo>
                <a:lnTo>
                  <a:pt x="584" y="1032"/>
                </a:lnTo>
                <a:lnTo>
                  <a:pt x="565" y="1032"/>
                </a:lnTo>
                <a:lnTo>
                  <a:pt x="519" y="1032"/>
                </a:lnTo>
                <a:lnTo>
                  <a:pt x="493" y="1056"/>
                </a:lnTo>
                <a:lnTo>
                  <a:pt x="448" y="1056"/>
                </a:lnTo>
                <a:lnTo>
                  <a:pt x="402" y="1056"/>
                </a:lnTo>
                <a:lnTo>
                  <a:pt x="383" y="1056"/>
                </a:lnTo>
                <a:lnTo>
                  <a:pt x="396" y="1032"/>
                </a:lnTo>
                <a:lnTo>
                  <a:pt x="396" y="1008"/>
                </a:lnTo>
                <a:lnTo>
                  <a:pt x="396" y="984"/>
                </a:lnTo>
                <a:lnTo>
                  <a:pt x="376" y="984"/>
                </a:lnTo>
                <a:lnTo>
                  <a:pt x="357" y="984"/>
                </a:lnTo>
                <a:lnTo>
                  <a:pt x="305" y="984"/>
                </a:lnTo>
                <a:lnTo>
                  <a:pt x="285" y="984"/>
                </a:lnTo>
                <a:lnTo>
                  <a:pt x="233" y="984"/>
                </a:lnTo>
                <a:lnTo>
                  <a:pt x="227" y="952"/>
                </a:lnTo>
                <a:lnTo>
                  <a:pt x="227" y="928"/>
                </a:lnTo>
                <a:lnTo>
                  <a:pt x="272" y="913"/>
                </a:lnTo>
                <a:lnTo>
                  <a:pt x="337" y="913"/>
                </a:lnTo>
                <a:lnTo>
                  <a:pt x="376" y="913"/>
                </a:lnTo>
                <a:lnTo>
                  <a:pt x="357" y="928"/>
                </a:lnTo>
                <a:lnTo>
                  <a:pt x="337" y="936"/>
                </a:lnTo>
                <a:lnTo>
                  <a:pt x="370" y="936"/>
                </a:lnTo>
                <a:lnTo>
                  <a:pt x="389" y="936"/>
                </a:lnTo>
                <a:lnTo>
                  <a:pt x="441" y="936"/>
                </a:lnTo>
                <a:lnTo>
                  <a:pt x="493" y="936"/>
                </a:lnTo>
                <a:lnTo>
                  <a:pt x="454" y="921"/>
                </a:lnTo>
                <a:lnTo>
                  <a:pt x="435" y="913"/>
                </a:lnTo>
                <a:lnTo>
                  <a:pt x="428" y="857"/>
                </a:lnTo>
                <a:lnTo>
                  <a:pt x="383" y="833"/>
                </a:lnTo>
                <a:lnTo>
                  <a:pt x="337" y="809"/>
                </a:lnTo>
                <a:lnTo>
                  <a:pt x="298" y="801"/>
                </a:lnTo>
                <a:lnTo>
                  <a:pt x="279" y="801"/>
                </a:lnTo>
                <a:lnTo>
                  <a:pt x="266" y="825"/>
                </a:lnTo>
                <a:lnTo>
                  <a:pt x="246" y="841"/>
                </a:lnTo>
                <a:lnTo>
                  <a:pt x="220" y="849"/>
                </a:lnTo>
                <a:lnTo>
                  <a:pt x="194" y="857"/>
                </a:lnTo>
                <a:lnTo>
                  <a:pt x="188" y="833"/>
                </a:lnTo>
                <a:lnTo>
                  <a:pt x="168" y="825"/>
                </a:lnTo>
                <a:lnTo>
                  <a:pt x="162" y="762"/>
                </a:lnTo>
                <a:lnTo>
                  <a:pt x="162" y="714"/>
                </a:lnTo>
                <a:lnTo>
                  <a:pt x="142" y="714"/>
                </a:lnTo>
                <a:lnTo>
                  <a:pt x="116" y="714"/>
                </a:lnTo>
                <a:lnTo>
                  <a:pt x="90" y="714"/>
                </a:lnTo>
                <a:lnTo>
                  <a:pt x="64" y="706"/>
                </a:lnTo>
                <a:lnTo>
                  <a:pt x="51" y="682"/>
                </a:lnTo>
                <a:lnTo>
                  <a:pt x="32" y="674"/>
                </a:lnTo>
                <a:lnTo>
                  <a:pt x="71" y="643"/>
                </a:lnTo>
                <a:lnTo>
                  <a:pt x="77" y="619"/>
                </a:lnTo>
                <a:lnTo>
                  <a:pt x="58" y="619"/>
                </a:lnTo>
                <a:lnTo>
                  <a:pt x="45" y="587"/>
                </a:lnTo>
                <a:lnTo>
                  <a:pt x="45" y="563"/>
                </a:lnTo>
                <a:lnTo>
                  <a:pt x="25" y="563"/>
                </a:lnTo>
                <a:lnTo>
                  <a:pt x="6" y="555"/>
                </a:lnTo>
                <a:lnTo>
                  <a:pt x="0" y="531"/>
                </a:lnTo>
                <a:lnTo>
                  <a:pt x="0" y="468"/>
                </a:lnTo>
                <a:lnTo>
                  <a:pt x="19" y="444"/>
                </a:lnTo>
                <a:lnTo>
                  <a:pt x="71" y="428"/>
                </a:lnTo>
                <a:lnTo>
                  <a:pt x="123" y="412"/>
                </a:lnTo>
                <a:lnTo>
                  <a:pt x="123" y="436"/>
                </a:lnTo>
                <a:lnTo>
                  <a:pt x="129" y="460"/>
                </a:lnTo>
                <a:lnTo>
                  <a:pt x="90" y="468"/>
                </a:lnTo>
                <a:lnTo>
                  <a:pt x="77" y="492"/>
                </a:lnTo>
                <a:lnTo>
                  <a:pt x="77" y="516"/>
                </a:lnTo>
                <a:lnTo>
                  <a:pt x="97" y="516"/>
                </a:lnTo>
                <a:lnTo>
                  <a:pt x="116" y="524"/>
                </a:lnTo>
                <a:lnTo>
                  <a:pt x="123" y="500"/>
                </a:lnTo>
                <a:lnTo>
                  <a:pt x="123" y="476"/>
                </a:lnTo>
                <a:lnTo>
                  <a:pt x="142" y="484"/>
                </a:lnTo>
                <a:lnTo>
                  <a:pt x="162" y="484"/>
                </a:lnTo>
                <a:lnTo>
                  <a:pt x="181" y="484"/>
                </a:lnTo>
                <a:lnTo>
                  <a:pt x="181" y="460"/>
                </a:lnTo>
                <a:lnTo>
                  <a:pt x="181" y="436"/>
                </a:lnTo>
                <a:lnTo>
                  <a:pt x="201" y="412"/>
                </a:lnTo>
                <a:lnTo>
                  <a:pt x="181" y="404"/>
                </a:lnTo>
                <a:lnTo>
                  <a:pt x="162" y="404"/>
                </a:lnTo>
                <a:lnTo>
                  <a:pt x="162" y="381"/>
                </a:lnTo>
                <a:lnTo>
                  <a:pt x="142" y="373"/>
                </a:lnTo>
                <a:lnTo>
                  <a:pt x="116" y="357"/>
                </a:lnTo>
                <a:lnTo>
                  <a:pt x="64" y="357"/>
                </a:lnTo>
                <a:lnTo>
                  <a:pt x="45" y="365"/>
                </a:lnTo>
                <a:lnTo>
                  <a:pt x="32" y="341"/>
                </a:lnTo>
                <a:lnTo>
                  <a:pt x="19" y="317"/>
                </a:lnTo>
                <a:lnTo>
                  <a:pt x="51" y="309"/>
                </a:lnTo>
                <a:lnTo>
                  <a:pt x="90" y="309"/>
                </a:lnTo>
                <a:lnTo>
                  <a:pt x="90" y="285"/>
                </a:lnTo>
                <a:lnTo>
                  <a:pt x="116" y="269"/>
                </a:lnTo>
                <a:lnTo>
                  <a:pt x="142" y="269"/>
                </a:lnTo>
                <a:lnTo>
                  <a:pt x="149" y="246"/>
                </a:lnTo>
                <a:lnTo>
                  <a:pt x="129" y="246"/>
                </a:lnTo>
                <a:lnTo>
                  <a:pt x="110" y="246"/>
                </a:lnTo>
                <a:lnTo>
                  <a:pt x="103" y="222"/>
                </a:lnTo>
                <a:lnTo>
                  <a:pt x="97" y="198"/>
                </a:lnTo>
                <a:lnTo>
                  <a:pt x="123" y="182"/>
                </a:lnTo>
                <a:lnTo>
                  <a:pt x="142" y="174"/>
                </a:lnTo>
                <a:lnTo>
                  <a:pt x="194" y="174"/>
                </a:lnTo>
                <a:lnTo>
                  <a:pt x="233" y="174"/>
                </a:lnTo>
                <a:lnTo>
                  <a:pt x="201" y="190"/>
                </a:lnTo>
                <a:lnTo>
                  <a:pt x="194" y="214"/>
                </a:lnTo>
                <a:lnTo>
                  <a:pt x="194" y="238"/>
                </a:lnTo>
                <a:lnTo>
                  <a:pt x="233" y="254"/>
                </a:lnTo>
                <a:lnTo>
                  <a:pt x="285" y="262"/>
                </a:lnTo>
                <a:lnTo>
                  <a:pt x="311" y="238"/>
                </a:lnTo>
                <a:lnTo>
                  <a:pt x="311" y="214"/>
                </a:lnTo>
                <a:lnTo>
                  <a:pt x="311" y="158"/>
                </a:lnTo>
                <a:lnTo>
                  <a:pt x="311" y="134"/>
                </a:lnTo>
                <a:lnTo>
                  <a:pt x="292" y="127"/>
                </a:lnTo>
                <a:lnTo>
                  <a:pt x="253" y="127"/>
                </a:lnTo>
                <a:lnTo>
                  <a:pt x="233" y="127"/>
                </a:lnTo>
                <a:lnTo>
                  <a:pt x="181" y="150"/>
                </a:lnTo>
                <a:lnTo>
                  <a:pt x="162" y="158"/>
                </a:lnTo>
                <a:lnTo>
                  <a:pt x="175" y="134"/>
                </a:lnTo>
                <a:lnTo>
                  <a:pt x="175" y="111"/>
                </a:lnTo>
                <a:lnTo>
                  <a:pt x="175" y="87"/>
                </a:lnTo>
                <a:lnTo>
                  <a:pt x="181" y="63"/>
                </a:lnTo>
                <a:lnTo>
                  <a:pt x="201" y="55"/>
                </a:lnTo>
                <a:lnTo>
                  <a:pt x="220" y="31"/>
                </a:lnTo>
                <a:lnTo>
                  <a:pt x="240" y="15"/>
                </a:lnTo>
                <a:lnTo>
                  <a:pt x="259" y="0"/>
                </a:lnTo>
                <a:lnTo>
                  <a:pt x="298" y="0"/>
                </a:lnTo>
                <a:lnTo>
                  <a:pt x="305" y="23"/>
                </a:lnTo>
                <a:lnTo>
                  <a:pt x="324" y="23"/>
                </a:lnTo>
                <a:lnTo>
                  <a:pt x="370" y="47"/>
                </a:lnTo>
                <a:lnTo>
                  <a:pt x="441" y="79"/>
                </a:lnTo>
                <a:lnTo>
                  <a:pt x="415" y="55"/>
                </a:lnTo>
                <a:lnTo>
                  <a:pt x="402" y="79"/>
                </a:lnTo>
              </a:path>
            </a:pathLst>
          </a:custGeom>
          <a:pattFill prst="pct70">
            <a:fgClr>
              <a:srgbClr val="DDDDDD"/>
            </a:fgClr>
            <a:bgClr>
              <a:schemeClr val="bg1"/>
            </a:bgClr>
          </a:patt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auto">
          <a:xfrm>
            <a:off x="5647261" y="4572008"/>
            <a:ext cx="1219200" cy="8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ARBOLES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DE  TODO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600" dirty="0"/>
              <a:t>     TIPO      </a:t>
            </a:r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5718699" y="571480"/>
            <a:ext cx="1930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EQUIPAMIENTO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ELECTRICO</a:t>
            </a: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2944796" y="1222132"/>
            <a:ext cx="677334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45" name="Rectangle 57" descr="Horizontal clara"/>
          <p:cNvSpPr>
            <a:spLocks noChangeArrowheads="1"/>
          </p:cNvSpPr>
          <p:nvPr/>
        </p:nvSpPr>
        <p:spPr bwMode="auto">
          <a:xfrm>
            <a:off x="3037930" y="1270490"/>
            <a:ext cx="491067" cy="149469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46" name="Rectangle 58"/>
          <p:cNvSpPr>
            <a:spLocks noChangeArrowheads="1"/>
          </p:cNvSpPr>
          <p:nvPr/>
        </p:nvSpPr>
        <p:spPr bwMode="auto">
          <a:xfrm>
            <a:off x="2075361" y="642918"/>
            <a:ext cx="2743200" cy="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ACONDICIONADOR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600" dirty="0"/>
              <a:t>                DE AIRE</a:t>
            </a:r>
          </a:p>
        </p:txBody>
      </p:sp>
      <p:sp>
        <p:nvSpPr>
          <p:cNvPr id="12347" name="Rectangle 59"/>
          <p:cNvSpPr>
            <a:spLocks noChangeArrowheads="1"/>
          </p:cNvSpPr>
          <p:nvPr/>
        </p:nvSpPr>
        <p:spPr bwMode="auto">
          <a:xfrm>
            <a:off x="1537215" y="1968379"/>
            <a:ext cx="647700" cy="70558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2348" name="Object 60"/>
          <p:cNvGraphicFramePr>
            <a:graphicFrameLocks/>
          </p:cNvGraphicFramePr>
          <p:nvPr/>
        </p:nvGraphicFramePr>
        <p:xfrm>
          <a:off x="1607062" y="2004646"/>
          <a:ext cx="524934" cy="641838"/>
        </p:xfrm>
        <a:graphic>
          <a:graphicData uri="http://schemas.openxmlformats.org/presentationml/2006/ole">
            <p:oleObj spid="_x0000_s67587" name="ClipArt" r:id="rId5" imgW="393700" imgH="927100" progId="">
              <p:embed/>
            </p:oleObj>
          </a:graphicData>
        </a:graphic>
      </p:graphicFrame>
      <p:sp>
        <p:nvSpPr>
          <p:cNvPr id="12349" name="Rectangle 61"/>
          <p:cNvSpPr>
            <a:spLocks noChangeArrowheads="1"/>
          </p:cNvSpPr>
          <p:nvPr/>
        </p:nvSpPr>
        <p:spPr bwMode="auto">
          <a:xfrm>
            <a:off x="1513930" y="2642088"/>
            <a:ext cx="694266" cy="4396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50" name="Rectangle 62"/>
          <p:cNvSpPr>
            <a:spLocks noChangeArrowheads="1"/>
          </p:cNvSpPr>
          <p:nvPr/>
        </p:nvSpPr>
        <p:spPr bwMode="auto">
          <a:xfrm>
            <a:off x="289411" y="2214554"/>
            <a:ext cx="19304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VENTANAS</a:t>
            </a:r>
          </a:p>
        </p:txBody>
      </p:sp>
      <p:sp>
        <p:nvSpPr>
          <p:cNvPr id="12351" name="Rectangle 63"/>
          <p:cNvSpPr>
            <a:spLocks noChangeArrowheads="1"/>
          </p:cNvSpPr>
          <p:nvPr/>
        </p:nvSpPr>
        <p:spPr bwMode="auto">
          <a:xfrm>
            <a:off x="1115997" y="3015761"/>
            <a:ext cx="1185333" cy="12485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52" name="Rectangle 64"/>
          <p:cNvSpPr>
            <a:spLocks noChangeArrowheads="1"/>
          </p:cNvSpPr>
          <p:nvPr/>
        </p:nvSpPr>
        <p:spPr bwMode="auto">
          <a:xfrm>
            <a:off x="1226064" y="3072911"/>
            <a:ext cx="965200" cy="118696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53" name="Rectangle 65"/>
          <p:cNvSpPr>
            <a:spLocks noChangeArrowheads="1"/>
          </p:cNvSpPr>
          <p:nvPr/>
        </p:nvSpPr>
        <p:spPr bwMode="auto">
          <a:xfrm>
            <a:off x="1099063" y="4325816"/>
            <a:ext cx="17272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ACCESOS</a:t>
            </a:r>
          </a:p>
        </p:txBody>
      </p:sp>
      <p:sp>
        <p:nvSpPr>
          <p:cNvPr id="12354" name="Rectangle 66"/>
          <p:cNvSpPr>
            <a:spLocks noChangeArrowheads="1"/>
          </p:cNvSpPr>
          <p:nvPr/>
        </p:nvSpPr>
        <p:spPr bwMode="auto">
          <a:xfrm>
            <a:off x="2861179" y="2643182"/>
            <a:ext cx="1219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0.90 </a:t>
            </a:r>
            <a:r>
              <a:rPr lang="es-ES_tradnl" dirty="0"/>
              <a:t>m.</a:t>
            </a:r>
          </a:p>
        </p:txBody>
      </p:sp>
      <p:sp>
        <p:nvSpPr>
          <p:cNvPr id="12355" name="Rectangle 67"/>
          <p:cNvSpPr>
            <a:spLocks noChangeArrowheads="1"/>
          </p:cNvSpPr>
          <p:nvPr/>
        </p:nvSpPr>
        <p:spPr bwMode="auto">
          <a:xfrm>
            <a:off x="5718699" y="2643182"/>
            <a:ext cx="11176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1.50 </a:t>
            </a:r>
            <a:r>
              <a:rPr lang="es-ES_tradnl" dirty="0"/>
              <a:t>m.</a:t>
            </a:r>
          </a:p>
        </p:txBody>
      </p:sp>
      <p:sp>
        <p:nvSpPr>
          <p:cNvPr id="12356" name="Rectangle 68"/>
          <p:cNvSpPr>
            <a:spLocks noChangeArrowheads="1"/>
          </p:cNvSpPr>
          <p:nvPr/>
        </p:nvSpPr>
        <p:spPr bwMode="auto">
          <a:xfrm rot="16140000">
            <a:off x="3988805" y="1781469"/>
            <a:ext cx="92650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1.50 m.</a:t>
            </a:r>
            <a:endParaRPr lang="es-ES_tradnl" dirty="0"/>
          </a:p>
        </p:txBody>
      </p:sp>
      <p:sp>
        <p:nvSpPr>
          <p:cNvPr id="12357" name="Rectangle 69"/>
          <p:cNvSpPr>
            <a:spLocks noChangeArrowheads="1"/>
          </p:cNvSpPr>
          <p:nvPr/>
        </p:nvSpPr>
        <p:spPr bwMode="auto">
          <a:xfrm rot="16140000">
            <a:off x="3958777" y="3746134"/>
            <a:ext cx="99793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0.90 m.</a:t>
            </a:r>
            <a:endParaRPr lang="es-ES_tradnl" dirty="0"/>
          </a:p>
        </p:txBody>
      </p:sp>
      <p:graphicFrame>
        <p:nvGraphicFramePr>
          <p:cNvPr id="12360" name="Object 72"/>
          <p:cNvGraphicFramePr>
            <a:graphicFrameLocks/>
          </p:cNvGraphicFramePr>
          <p:nvPr/>
        </p:nvGraphicFramePr>
        <p:xfrm>
          <a:off x="1238765" y="3165232"/>
          <a:ext cx="893233" cy="1116623"/>
        </p:xfrm>
        <a:graphic>
          <a:graphicData uri="http://schemas.openxmlformats.org/presentationml/2006/ole">
            <p:oleObj spid="_x0000_s67588" name="ClipArt" r:id="rId6" imgW="669925" imgH="1612900" progId="">
              <p:embed/>
            </p:oleObj>
          </a:graphicData>
        </a:graphic>
      </p:graphicFrame>
      <p:sp>
        <p:nvSpPr>
          <p:cNvPr id="60" name="Rectangle 73"/>
          <p:cNvSpPr>
            <a:spLocks noChangeArrowheads="1"/>
          </p:cNvSpPr>
          <p:nvPr/>
        </p:nvSpPr>
        <p:spPr bwMode="auto">
          <a:xfrm>
            <a:off x="3214678" y="5986854"/>
            <a:ext cx="5827722" cy="5854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b="1" dirty="0"/>
              <a:t>NOTA :</a:t>
            </a:r>
            <a:r>
              <a:rPr lang="es-ES_tradnl" sz="1600" dirty="0"/>
              <a:t> </a:t>
            </a:r>
            <a:r>
              <a:rPr lang="es-ES_tradnl" sz="1600" dirty="0" smtClean="0"/>
              <a:t>para los garrafones la distancia a los linderos puede reducirse hasta 0,30 m.</a:t>
            </a:r>
            <a:endParaRPr lang="es-ES_tradnl" sz="1600" dirty="0"/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7143768" y="5143512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200" dirty="0" smtClean="0"/>
              <a:t>Cilindros o garrafones con capacidad     menor a 0,50 m3</a:t>
            </a:r>
            <a:br>
              <a:rPr lang="es-ES_tradnl" sz="3200" dirty="0" smtClean="0"/>
            </a:br>
            <a:r>
              <a:rPr lang="es-ES_tradnl" sz="3200" dirty="0" smtClean="0"/>
              <a:t>Llenados in situ por camión a granel</a:t>
            </a:r>
            <a:endParaRPr lang="es-E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 descr="70%"/>
          <p:cNvSpPr>
            <a:spLocks/>
          </p:cNvSpPr>
          <p:nvPr/>
        </p:nvSpPr>
        <p:spPr bwMode="auto">
          <a:xfrm>
            <a:off x="6005562" y="3851031"/>
            <a:ext cx="1830918" cy="1161684"/>
          </a:xfrm>
          <a:custGeom>
            <a:avLst/>
            <a:gdLst/>
            <a:ahLst/>
            <a:cxnLst>
              <a:cxn ang="0">
                <a:pos x="500" y="71"/>
              </a:cxn>
              <a:cxn ang="0">
                <a:pos x="571" y="127"/>
              </a:cxn>
              <a:cxn ang="0">
                <a:pos x="591" y="206"/>
              </a:cxn>
              <a:cxn ang="0">
                <a:pos x="669" y="198"/>
              </a:cxn>
              <a:cxn ang="0">
                <a:pos x="721" y="254"/>
              </a:cxn>
              <a:cxn ang="0">
                <a:pos x="760" y="365"/>
              </a:cxn>
              <a:cxn ang="0">
                <a:pos x="851" y="389"/>
              </a:cxn>
              <a:cxn ang="0">
                <a:pos x="812" y="563"/>
              </a:cxn>
              <a:cxn ang="0">
                <a:pos x="747" y="571"/>
              </a:cxn>
              <a:cxn ang="0">
                <a:pos x="727" y="619"/>
              </a:cxn>
              <a:cxn ang="0">
                <a:pos x="864" y="619"/>
              </a:cxn>
              <a:cxn ang="0">
                <a:pos x="812" y="682"/>
              </a:cxn>
              <a:cxn ang="0">
                <a:pos x="773" y="674"/>
              </a:cxn>
              <a:cxn ang="0">
                <a:pos x="747" y="746"/>
              </a:cxn>
              <a:cxn ang="0">
                <a:pos x="766" y="786"/>
              </a:cxn>
              <a:cxn ang="0">
                <a:pos x="779" y="825"/>
              </a:cxn>
              <a:cxn ang="0">
                <a:pos x="727" y="936"/>
              </a:cxn>
              <a:cxn ang="0">
                <a:pos x="649" y="936"/>
              </a:cxn>
              <a:cxn ang="0">
                <a:pos x="565" y="992"/>
              </a:cxn>
              <a:cxn ang="0">
                <a:pos x="604" y="1008"/>
              </a:cxn>
              <a:cxn ang="0">
                <a:pos x="493" y="1056"/>
              </a:cxn>
              <a:cxn ang="0">
                <a:pos x="396" y="1032"/>
              </a:cxn>
              <a:cxn ang="0">
                <a:pos x="357" y="984"/>
              </a:cxn>
              <a:cxn ang="0">
                <a:pos x="227" y="952"/>
              </a:cxn>
              <a:cxn ang="0">
                <a:pos x="376" y="913"/>
              </a:cxn>
              <a:cxn ang="0">
                <a:pos x="389" y="936"/>
              </a:cxn>
              <a:cxn ang="0">
                <a:pos x="435" y="913"/>
              </a:cxn>
              <a:cxn ang="0">
                <a:pos x="298" y="801"/>
              </a:cxn>
              <a:cxn ang="0">
                <a:pos x="220" y="849"/>
              </a:cxn>
              <a:cxn ang="0">
                <a:pos x="162" y="762"/>
              </a:cxn>
              <a:cxn ang="0">
                <a:pos x="90" y="714"/>
              </a:cxn>
              <a:cxn ang="0">
                <a:pos x="71" y="643"/>
              </a:cxn>
              <a:cxn ang="0">
                <a:pos x="45" y="563"/>
              </a:cxn>
              <a:cxn ang="0">
                <a:pos x="0" y="468"/>
              </a:cxn>
              <a:cxn ang="0">
                <a:pos x="123" y="436"/>
              </a:cxn>
              <a:cxn ang="0">
                <a:pos x="77" y="516"/>
              </a:cxn>
              <a:cxn ang="0">
                <a:pos x="123" y="476"/>
              </a:cxn>
              <a:cxn ang="0">
                <a:pos x="181" y="460"/>
              </a:cxn>
              <a:cxn ang="0">
                <a:pos x="162" y="404"/>
              </a:cxn>
              <a:cxn ang="0">
                <a:pos x="64" y="357"/>
              </a:cxn>
              <a:cxn ang="0">
                <a:pos x="51" y="309"/>
              </a:cxn>
              <a:cxn ang="0">
                <a:pos x="142" y="269"/>
              </a:cxn>
              <a:cxn ang="0">
                <a:pos x="103" y="222"/>
              </a:cxn>
              <a:cxn ang="0">
                <a:pos x="194" y="174"/>
              </a:cxn>
              <a:cxn ang="0">
                <a:pos x="194" y="238"/>
              </a:cxn>
              <a:cxn ang="0">
                <a:pos x="311" y="214"/>
              </a:cxn>
              <a:cxn ang="0">
                <a:pos x="253" y="127"/>
              </a:cxn>
              <a:cxn ang="0">
                <a:pos x="175" y="134"/>
              </a:cxn>
              <a:cxn ang="0">
                <a:pos x="201" y="55"/>
              </a:cxn>
              <a:cxn ang="0">
                <a:pos x="298" y="0"/>
              </a:cxn>
              <a:cxn ang="0">
                <a:pos x="441" y="79"/>
              </a:cxn>
            </a:cxnLst>
            <a:rect l="0" t="0" r="r" b="b"/>
            <a:pathLst>
              <a:path w="865" h="1057">
                <a:moveTo>
                  <a:pt x="441" y="79"/>
                </a:moveTo>
                <a:lnTo>
                  <a:pt x="467" y="55"/>
                </a:lnTo>
                <a:lnTo>
                  <a:pt x="487" y="47"/>
                </a:lnTo>
                <a:lnTo>
                  <a:pt x="500" y="71"/>
                </a:lnTo>
                <a:lnTo>
                  <a:pt x="500" y="103"/>
                </a:lnTo>
                <a:lnTo>
                  <a:pt x="552" y="119"/>
                </a:lnTo>
                <a:lnTo>
                  <a:pt x="591" y="119"/>
                </a:lnTo>
                <a:lnTo>
                  <a:pt x="571" y="127"/>
                </a:lnTo>
                <a:lnTo>
                  <a:pt x="552" y="158"/>
                </a:lnTo>
                <a:lnTo>
                  <a:pt x="552" y="182"/>
                </a:lnTo>
                <a:lnTo>
                  <a:pt x="571" y="206"/>
                </a:lnTo>
                <a:lnTo>
                  <a:pt x="591" y="206"/>
                </a:lnTo>
                <a:lnTo>
                  <a:pt x="617" y="206"/>
                </a:lnTo>
                <a:lnTo>
                  <a:pt x="643" y="182"/>
                </a:lnTo>
                <a:lnTo>
                  <a:pt x="669" y="174"/>
                </a:lnTo>
                <a:lnTo>
                  <a:pt x="669" y="198"/>
                </a:lnTo>
                <a:lnTo>
                  <a:pt x="669" y="222"/>
                </a:lnTo>
                <a:lnTo>
                  <a:pt x="695" y="222"/>
                </a:lnTo>
                <a:lnTo>
                  <a:pt x="701" y="246"/>
                </a:lnTo>
                <a:lnTo>
                  <a:pt x="721" y="254"/>
                </a:lnTo>
                <a:lnTo>
                  <a:pt x="727" y="317"/>
                </a:lnTo>
                <a:lnTo>
                  <a:pt x="727" y="341"/>
                </a:lnTo>
                <a:lnTo>
                  <a:pt x="747" y="333"/>
                </a:lnTo>
                <a:lnTo>
                  <a:pt x="760" y="365"/>
                </a:lnTo>
                <a:lnTo>
                  <a:pt x="760" y="412"/>
                </a:lnTo>
                <a:lnTo>
                  <a:pt x="779" y="412"/>
                </a:lnTo>
                <a:lnTo>
                  <a:pt x="799" y="412"/>
                </a:lnTo>
                <a:lnTo>
                  <a:pt x="851" y="389"/>
                </a:lnTo>
                <a:lnTo>
                  <a:pt x="851" y="468"/>
                </a:lnTo>
                <a:lnTo>
                  <a:pt x="851" y="531"/>
                </a:lnTo>
                <a:lnTo>
                  <a:pt x="831" y="547"/>
                </a:lnTo>
                <a:lnTo>
                  <a:pt x="812" y="563"/>
                </a:lnTo>
                <a:lnTo>
                  <a:pt x="747" y="571"/>
                </a:lnTo>
                <a:lnTo>
                  <a:pt x="708" y="571"/>
                </a:lnTo>
                <a:lnTo>
                  <a:pt x="727" y="571"/>
                </a:lnTo>
                <a:lnTo>
                  <a:pt x="747" y="571"/>
                </a:lnTo>
                <a:lnTo>
                  <a:pt x="727" y="579"/>
                </a:lnTo>
                <a:lnTo>
                  <a:pt x="708" y="595"/>
                </a:lnTo>
                <a:lnTo>
                  <a:pt x="708" y="619"/>
                </a:lnTo>
                <a:lnTo>
                  <a:pt x="727" y="619"/>
                </a:lnTo>
                <a:lnTo>
                  <a:pt x="747" y="619"/>
                </a:lnTo>
                <a:lnTo>
                  <a:pt x="799" y="619"/>
                </a:lnTo>
                <a:lnTo>
                  <a:pt x="818" y="619"/>
                </a:lnTo>
                <a:lnTo>
                  <a:pt x="864" y="619"/>
                </a:lnTo>
                <a:lnTo>
                  <a:pt x="851" y="643"/>
                </a:lnTo>
                <a:lnTo>
                  <a:pt x="851" y="666"/>
                </a:lnTo>
                <a:lnTo>
                  <a:pt x="831" y="682"/>
                </a:lnTo>
                <a:lnTo>
                  <a:pt x="812" y="682"/>
                </a:lnTo>
                <a:lnTo>
                  <a:pt x="792" y="682"/>
                </a:lnTo>
                <a:lnTo>
                  <a:pt x="773" y="682"/>
                </a:lnTo>
                <a:lnTo>
                  <a:pt x="792" y="674"/>
                </a:lnTo>
                <a:lnTo>
                  <a:pt x="773" y="674"/>
                </a:lnTo>
                <a:lnTo>
                  <a:pt x="727" y="674"/>
                </a:lnTo>
                <a:lnTo>
                  <a:pt x="747" y="666"/>
                </a:lnTo>
                <a:lnTo>
                  <a:pt x="747" y="690"/>
                </a:lnTo>
                <a:lnTo>
                  <a:pt x="747" y="746"/>
                </a:lnTo>
                <a:lnTo>
                  <a:pt x="708" y="762"/>
                </a:lnTo>
                <a:lnTo>
                  <a:pt x="708" y="786"/>
                </a:lnTo>
                <a:lnTo>
                  <a:pt x="747" y="786"/>
                </a:lnTo>
                <a:lnTo>
                  <a:pt x="766" y="786"/>
                </a:lnTo>
                <a:lnTo>
                  <a:pt x="734" y="778"/>
                </a:lnTo>
                <a:lnTo>
                  <a:pt x="753" y="778"/>
                </a:lnTo>
                <a:lnTo>
                  <a:pt x="773" y="801"/>
                </a:lnTo>
                <a:lnTo>
                  <a:pt x="779" y="825"/>
                </a:lnTo>
                <a:lnTo>
                  <a:pt x="779" y="849"/>
                </a:lnTo>
                <a:lnTo>
                  <a:pt x="760" y="905"/>
                </a:lnTo>
                <a:lnTo>
                  <a:pt x="753" y="928"/>
                </a:lnTo>
                <a:lnTo>
                  <a:pt x="727" y="936"/>
                </a:lnTo>
                <a:lnTo>
                  <a:pt x="688" y="936"/>
                </a:lnTo>
                <a:lnTo>
                  <a:pt x="669" y="936"/>
                </a:lnTo>
                <a:lnTo>
                  <a:pt x="688" y="936"/>
                </a:lnTo>
                <a:lnTo>
                  <a:pt x="649" y="936"/>
                </a:lnTo>
                <a:lnTo>
                  <a:pt x="623" y="952"/>
                </a:lnTo>
                <a:lnTo>
                  <a:pt x="597" y="952"/>
                </a:lnTo>
                <a:lnTo>
                  <a:pt x="584" y="976"/>
                </a:lnTo>
                <a:lnTo>
                  <a:pt x="565" y="992"/>
                </a:lnTo>
                <a:lnTo>
                  <a:pt x="519" y="992"/>
                </a:lnTo>
                <a:lnTo>
                  <a:pt x="500" y="1000"/>
                </a:lnTo>
                <a:lnTo>
                  <a:pt x="565" y="1000"/>
                </a:lnTo>
                <a:lnTo>
                  <a:pt x="604" y="1008"/>
                </a:lnTo>
                <a:lnTo>
                  <a:pt x="584" y="1032"/>
                </a:lnTo>
                <a:lnTo>
                  <a:pt x="565" y="1032"/>
                </a:lnTo>
                <a:lnTo>
                  <a:pt x="519" y="1032"/>
                </a:lnTo>
                <a:lnTo>
                  <a:pt x="493" y="1056"/>
                </a:lnTo>
                <a:lnTo>
                  <a:pt x="448" y="1056"/>
                </a:lnTo>
                <a:lnTo>
                  <a:pt x="402" y="1056"/>
                </a:lnTo>
                <a:lnTo>
                  <a:pt x="383" y="1056"/>
                </a:lnTo>
                <a:lnTo>
                  <a:pt x="396" y="1032"/>
                </a:lnTo>
                <a:lnTo>
                  <a:pt x="396" y="1008"/>
                </a:lnTo>
                <a:lnTo>
                  <a:pt x="396" y="984"/>
                </a:lnTo>
                <a:lnTo>
                  <a:pt x="376" y="984"/>
                </a:lnTo>
                <a:lnTo>
                  <a:pt x="357" y="984"/>
                </a:lnTo>
                <a:lnTo>
                  <a:pt x="305" y="984"/>
                </a:lnTo>
                <a:lnTo>
                  <a:pt x="285" y="984"/>
                </a:lnTo>
                <a:lnTo>
                  <a:pt x="233" y="984"/>
                </a:lnTo>
                <a:lnTo>
                  <a:pt x="227" y="952"/>
                </a:lnTo>
                <a:lnTo>
                  <a:pt x="227" y="928"/>
                </a:lnTo>
                <a:lnTo>
                  <a:pt x="272" y="913"/>
                </a:lnTo>
                <a:lnTo>
                  <a:pt x="337" y="913"/>
                </a:lnTo>
                <a:lnTo>
                  <a:pt x="376" y="913"/>
                </a:lnTo>
                <a:lnTo>
                  <a:pt x="357" y="928"/>
                </a:lnTo>
                <a:lnTo>
                  <a:pt x="337" y="936"/>
                </a:lnTo>
                <a:lnTo>
                  <a:pt x="370" y="936"/>
                </a:lnTo>
                <a:lnTo>
                  <a:pt x="389" y="936"/>
                </a:lnTo>
                <a:lnTo>
                  <a:pt x="441" y="936"/>
                </a:lnTo>
                <a:lnTo>
                  <a:pt x="493" y="936"/>
                </a:lnTo>
                <a:lnTo>
                  <a:pt x="454" y="921"/>
                </a:lnTo>
                <a:lnTo>
                  <a:pt x="435" y="913"/>
                </a:lnTo>
                <a:lnTo>
                  <a:pt x="428" y="857"/>
                </a:lnTo>
                <a:lnTo>
                  <a:pt x="383" y="833"/>
                </a:lnTo>
                <a:lnTo>
                  <a:pt x="337" y="809"/>
                </a:lnTo>
                <a:lnTo>
                  <a:pt x="298" y="801"/>
                </a:lnTo>
                <a:lnTo>
                  <a:pt x="279" y="801"/>
                </a:lnTo>
                <a:lnTo>
                  <a:pt x="266" y="825"/>
                </a:lnTo>
                <a:lnTo>
                  <a:pt x="246" y="841"/>
                </a:lnTo>
                <a:lnTo>
                  <a:pt x="220" y="849"/>
                </a:lnTo>
                <a:lnTo>
                  <a:pt x="194" y="857"/>
                </a:lnTo>
                <a:lnTo>
                  <a:pt x="188" y="833"/>
                </a:lnTo>
                <a:lnTo>
                  <a:pt x="168" y="825"/>
                </a:lnTo>
                <a:lnTo>
                  <a:pt x="162" y="762"/>
                </a:lnTo>
                <a:lnTo>
                  <a:pt x="162" y="714"/>
                </a:lnTo>
                <a:lnTo>
                  <a:pt x="142" y="714"/>
                </a:lnTo>
                <a:lnTo>
                  <a:pt x="116" y="714"/>
                </a:lnTo>
                <a:lnTo>
                  <a:pt x="90" y="714"/>
                </a:lnTo>
                <a:lnTo>
                  <a:pt x="64" y="706"/>
                </a:lnTo>
                <a:lnTo>
                  <a:pt x="51" y="682"/>
                </a:lnTo>
                <a:lnTo>
                  <a:pt x="32" y="674"/>
                </a:lnTo>
                <a:lnTo>
                  <a:pt x="71" y="643"/>
                </a:lnTo>
                <a:lnTo>
                  <a:pt x="77" y="619"/>
                </a:lnTo>
                <a:lnTo>
                  <a:pt x="58" y="619"/>
                </a:lnTo>
                <a:lnTo>
                  <a:pt x="45" y="587"/>
                </a:lnTo>
                <a:lnTo>
                  <a:pt x="45" y="563"/>
                </a:lnTo>
                <a:lnTo>
                  <a:pt x="25" y="563"/>
                </a:lnTo>
                <a:lnTo>
                  <a:pt x="6" y="555"/>
                </a:lnTo>
                <a:lnTo>
                  <a:pt x="0" y="531"/>
                </a:lnTo>
                <a:lnTo>
                  <a:pt x="0" y="468"/>
                </a:lnTo>
                <a:lnTo>
                  <a:pt x="19" y="444"/>
                </a:lnTo>
                <a:lnTo>
                  <a:pt x="71" y="428"/>
                </a:lnTo>
                <a:lnTo>
                  <a:pt x="123" y="412"/>
                </a:lnTo>
                <a:lnTo>
                  <a:pt x="123" y="436"/>
                </a:lnTo>
                <a:lnTo>
                  <a:pt x="129" y="460"/>
                </a:lnTo>
                <a:lnTo>
                  <a:pt x="90" y="468"/>
                </a:lnTo>
                <a:lnTo>
                  <a:pt x="77" y="492"/>
                </a:lnTo>
                <a:lnTo>
                  <a:pt x="77" y="516"/>
                </a:lnTo>
                <a:lnTo>
                  <a:pt x="97" y="516"/>
                </a:lnTo>
                <a:lnTo>
                  <a:pt x="116" y="524"/>
                </a:lnTo>
                <a:lnTo>
                  <a:pt x="123" y="500"/>
                </a:lnTo>
                <a:lnTo>
                  <a:pt x="123" y="476"/>
                </a:lnTo>
                <a:lnTo>
                  <a:pt x="142" y="484"/>
                </a:lnTo>
                <a:lnTo>
                  <a:pt x="162" y="484"/>
                </a:lnTo>
                <a:lnTo>
                  <a:pt x="181" y="484"/>
                </a:lnTo>
                <a:lnTo>
                  <a:pt x="181" y="460"/>
                </a:lnTo>
                <a:lnTo>
                  <a:pt x="181" y="436"/>
                </a:lnTo>
                <a:lnTo>
                  <a:pt x="201" y="412"/>
                </a:lnTo>
                <a:lnTo>
                  <a:pt x="181" y="404"/>
                </a:lnTo>
                <a:lnTo>
                  <a:pt x="162" y="404"/>
                </a:lnTo>
                <a:lnTo>
                  <a:pt x="162" y="381"/>
                </a:lnTo>
                <a:lnTo>
                  <a:pt x="142" y="373"/>
                </a:lnTo>
                <a:lnTo>
                  <a:pt x="116" y="357"/>
                </a:lnTo>
                <a:lnTo>
                  <a:pt x="64" y="357"/>
                </a:lnTo>
                <a:lnTo>
                  <a:pt x="45" y="365"/>
                </a:lnTo>
                <a:lnTo>
                  <a:pt x="32" y="341"/>
                </a:lnTo>
                <a:lnTo>
                  <a:pt x="19" y="317"/>
                </a:lnTo>
                <a:lnTo>
                  <a:pt x="51" y="309"/>
                </a:lnTo>
                <a:lnTo>
                  <a:pt x="90" y="309"/>
                </a:lnTo>
                <a:lnTo>
                  <a:pt x="90" y="285"/>
                </a:lnTo>
                <a:lnTo>
                  <a:pt x="116" y="269"/>
                </a:lnTo>
                <a:lnTo>
                  <a:pt x="142" y="269"/>
                </a:lnTo>
                <a:lnTo>
                  <a:pt x="149" y="246"/>
                </a:lnTo>
                <a:lnTo>
                  <a:pt x="129" y="246"/>
                </a:lnTo>
                <a:lnTo>
                  <a:pt x="110" y="246"/>
                </a:lnTo>
                <a:lnTo>
                  <a:pt x="103" y="222"/>
                </a:lnTo>
                <a:lnTo>
                  <a:pt x="97" y="198"/>
                </a:lnTo>
                <a:lnTo>
                  <a:pt x="123" y="182"/>
                </a:lnTo>
                <a:lnTo>
                  <a:pt x="142" y="174"/>
                </a:lnTo>
                <a:lnTo>
                  <a:pt x="194" y="174"/>
                </a:lnTo>
                <a:lnTo>
                  <a:pt x="233" y="174"/>
                </a:lnTo>
                <a:lnTo>
                  <a:pt x="201" y="190"/>
                </a:lnTo>
                <a:lnTo>
                  <a:pt x="194" y="214"/>
                </a:lnTo>
                <a:lnTo>
                  <a:pt x="194" y="238"/>
                </a:lnTo>
                <a:lnTo>
                  <a:pt x="233" y="254"/>
                </a:lnTo>
                <a:lnTo>
                  <a:pt x="285" y="262"/>
                </a:lnTo>
                <a:lnTo>
                  <a:pt x="311" y="238"/>
                </a:lnTo>
                <a:lnTo>
                  <a:pt x="311" y="214"/>
                </a:lnTo>
                <a:lnTo>
                  <a:pt x="311" y="158"/>
                </a:lnTo>
                <a:lnTo>
                  <a:pt x="311" y="134"/>
                </a:lnTo>
                <a:lnTo>
                  <a:pt x="292" y="127"/>
                </a:lnTo>
                <a:lnTo>
                  <a:pt x="253" y="127"/>
                </a:lnTo>
                <a:lnTo>
                  <a:pt x="233" y="127"/>
                </a:lnTo>
                <a:lnTo>
                  <a:pt x="181" y="150"/>
                </a:lnTo>
                <a:lnTo>
                  <a:pt x="162" y="158"/>
                </a:lnTo>
                <a:lnTo>
                  <a:pt x="175" y="134"/>
                </a:lnTo>
                <a:lnTo>
                  <a:pt x="175" y="111"/>
                </a:lnTo>
                <a:lnTo>
                  <a:pt x="175" y="87"/>
                </a:lnTo>
                <a:lnTo>
                  <a:pt x="181" y="63"/>
                </a:lnTo>
                <a:lnTo>
                  <a:pt x="201" y="55"/>
                </a:lnTo>
                <a:lnTo>
                  <a:pt x="220" y="31"/>
                </a:lnTo>
                <a:lnTo>
                  <a:pt x="240" y="15"/>
                </a:lnTo>
                <a:lnTo>
                  <a:pt x="259" y="0"/>
                </a:lnTo>
                <a:lnTo>
                  <a:pt x="298" y="0"/>
                </a:lnTo>
                <a:lnTo>
                  <a:pt x="305" y="23"/>
                </a:lnTo>
                <a:lnTo>
                  <a:pt x="324" y="23"/>
                </a:lnTo>
                <a:lnTo>
                  <a:pt x="370" y="47"/>
                </a:lnTo>
                <a:lnTo>
                  <a:pt x="441" y="79"/>
                </a:lnTo>
                <a:lnTo>
                  <a:pt x="415" y="55"/>
                </a:lnTo>
                <a:lnTo>
                  <a:pt x="402" y="79"/>
                </a:lnTo>
              </a:path>
            </a:pathLst>
          </a:custGeom>
          <a:pattFill prst="pct70">
            <a:fgClr>
              <a:srgbClr val="DDDDDD"/>
            </a:fgClr>
            <a:bgClr>
              <a:schemeClr val="bg1"/>
            </a:bgClr>
          </a:patt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6147" name="Rectangle 3" descr="Confeti pequeño"/>
          <p:cNvSpPr>
            <a:spLocks noChangeArrowheads="1"/>
          </p:cNvSpPr>
          <p:nvPr/>
        </p:nvSpPr>
        <p:spPr bwMode="auto">
          <a:xfrm>
            <a:off x="3778829" y="2431073"/>
            <a:ext cx="1405467" cy="1310054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093280" y="1160585"/>
            <a:ext cx="9122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1029280" y="1688123"/>
            <a:ext cx="4042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1433562" y="1689222"/>
            <a:ext cx="0" cy="295311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959428" y="3604846"/>
            <a:ext cx="440267" cy="28135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4" name="AutoShape 20">
            <a:hlinkClick r:id="" action="ppaction://noaction">
              <a:snd r:embed="rId3" name="ARPEGIO.WAV"/>
            </a:hlinkClick>
          </p:cNvPr>
          <p:cNvSpPr>
            <a:spLocks noChangeArrowheads="1"/>
          </p:cNvSpPr>
          <p:nvPr/>
        </p:nvSpPr>
        <p:spPr bwMode="auto">
          <a:xfrm>
            <a:off x="4083629" y="2536581"/>
            <a:ext cx="795867" cy="10990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569029" y="3657600"/>
            <a:ext cx="135467" cy="17584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6617280" y="1160585"/>
            <a:ext cx="12170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7834362" y="1161685"/>
            <a:ext cx="0" cy="390268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3569280" y="5064369"/>
            <a:ext cx="426508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826080" y="4642338"/>
            <a:ext cx="6074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756229" y="4712677"/>
            <a:ext cx="643467" cy="33410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832429" y="4857751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1035628" y="4857751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934028" y="4752243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H="1">
            <a:off x="1740479" y="3482853"/>
            <a:ext cx="2334683" cy="157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1435679" y="1636469"/>
            <a:ext cx="2842683" cy="9484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>
            <a:off x="1435679" y="2848708"/>
            <a:ext cx="26394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1435679" y="3588362"/>
            <a:ext cx="2842683" cy="11067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4481562" y="3641115"/>
            <a:ext cx="0" cy="14232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4788479" y="3588362"/>
            <a:ext cx="1318683" cy="4736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4890079" y="2848708"/>
            <a:ext cx="2944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7834362" y="792407"/>
            <a:ext cx="0" cy="3681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2" name="Arc 38"/>
          <p:cNvSpPr>
            <a:spLocks/>
          </p:cNvSpPr>
          <p:nvPr/>
        </p:nvSpPr>
        <p:spPr bwMode="auto">
          <a:xfrm>
            <a:off x="523396" y="1215538"/>
            <a:ext cx="914400" cy="36927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36 h 21600"/>
              <a:gd name="T2" fmla="*/ 2155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36"/>
                </a:moveTo>
                <a:cubicBezTo>
                  <a:pt x="35" y="9651"/>
                  <a:pt x="9665" y="27"/>
                  <a:pt x="21550" y="0"/>
                </a:cubicBezTo>
              </a:path>
              <a:path w="21600" h="21600" stroke="0" extrusionOk="0">
                <a:moveTo>
                  <a:pt x="0" y="21536"/>
                </a:moveTo>
                <a:cubicBezTo>
                  <a:pt x="35" y="9651"/>
                  <a:pt x="9665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3" name="Rectangle 39" descr="Horizontal clara"/>
          <p:cNvSpPr>
            <a:spLocks noChangeArrowheads="1"/>
          </p:cNvSpPr>
          <p:nvPr/>
        </p:nvSpPr>
        <p:spPr bwMode="auto">
          <a:xfrm>
            <a:off x="7241696" y="1327639"/>
            <a:ext cx="575733" cy="351692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4788480" y="1689222"/>
            <a:ext cx="2436282" cy="9484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5" name="Rectangle 41" descr="Rombos punteados"/>
          <p:cNvSpPr>
            <a:spLocks noChangeArrowheads="1"/>
          </p:cNvSpPr>
          <p:nvPr/>
        </p:nvSpPr>
        <p:spPr bwMode="auto">
          <a:xfrm>
            <a:off x="6039429" y="1019908"/>
            <a:ext cx="541866" cy="175846"/>
          </a:xfrm>
          <a:prstGeom prst="rect">
            <a:avLst/>
          </a:prstGeom>
          <a:pattFill prst="dotDmnd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4481562" y="1161685"/>
            <a:ext cx="0" cy="13705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H="1">
            <a:off x="4686880" y="1214439"/>
            <a:ext cx="1318683" cy="13705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4073047" y="5117124"/>
            <a:ext cx="3556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LÍNEA </a:t>
            </a:r>
            <a:r>
              <a:rPr lang="es-ES_tradnl" sz="1600" dirty="0"/>
              <a:t>LIMITE DE PROPIEDAD</a:t>
            </a: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 rot="16200000">
            <a:off x="7161996" y="2546108"/>
            <a:ext cx="1846385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LÍNEA </a:t>
            </a:r>
            <a:r>
              <a:rPr lang="es-ES_tradnl" sz="1600" dirty="0"/>
              <a:t>LIMITE DE PROPIEDAD</a:t>
            </a: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 rot="16200000">
            <a:off x="221480" y="2323013"/>
            <a:ext cx="201565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6409846" y="4089920"/>
            <a:ext cx="1219200" cy="8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ARBOLES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DE  TODO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600" dirty="0"/>
              <a:t>     TIPO      </a:t>
            </a: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519163" y="5117123"/>
            <a:ext cx="1930400" cy="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EQUIPAMIENTO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600" dirty="0"/>
              <a:t>    </a:t>
            </a:r>
            <a:r>
              <a:rPr lang="es-ES_tradnl" sz="1600" dirty="0" smtClean="0"/>
              <a:t>ELÉCTRICO</a:t>
            </a:r>
            <a:endParaRPr lang="es-ES_tradnl" sz="1600" dirty="0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 rot="16200000">
            <a:off x="-122756" y="3073647"/>
            <a:ext cx="168812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FUENTE DE </a:t>
            </a:r>
            <a:r>
              <a:rPr lang="es-ES_tradnl" sz="1600" dirty="0" smtClean="0"/>
              <a:t>IGNICIÓN</a:t>
            </a:r>
            <a:endParaRPr lang="es-ES_tradnl" sz="1600" dirty="0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7861376" y="1142984"/>
            <a:ext cx="1422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DESAGÜES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ABIERTOS</a:t>
            </a:r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5503922" y="428604"/>
            <a:ext cx="223937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VENTILACIONES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DE  SOTANOS</a:t>
            </a:r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5802363" y="2571744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1941562" y="2571744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0 m</a:t>
            </a:r>
            <a:r>
              <a:rPr lang="es-ES_tradnl" dirty="0"/>
              <a:t>.</a:t>
            </a: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 rot="21395114">
            <a:off x="2043163" y="3286327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 rot="1200855">
            <a:off x="4729261" y="3499085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0,90 </a:t>
            </a:r>
            <a:r>
              <a:rPr lang="es-ES_tradnl" dirty="0"/>
              <a:t>m.</a:t>
            </a: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 rot="20436086">
            <a:off x="5294362" y="1809220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0,90 </a:t>
            </a:r>
            <a:r>
              <a:rPr lang="es-ES_tradnl" dirty="0"/>
              <a:t>m.</a:t>
            </a: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 rot="20404029">
            <a:off x="1636762" y="3972128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 rot="16140000">
            <a:off x="3771074" y="4050069"/>
            <a:ext cx="1117618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 rot="16140000">
            <a:off x="3577579" y="1521708"/>
            <a:ext cx="143810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0,90 </a:t>
            </a:r>
            <a:r>
              <a:rPr lang="es-ES_tradnl" dirty="0"/>
              <a:t>m.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 rot="19043192">
            <a:off x="4623582" y="1570143"/>
            <a:ext cx="139897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0,90 </a:t>
            </a:r>
            <a:r>
              <a:rPr lang="es-ES_tradnl" dirty="0"/>
              <a:t>m.</a:t>
            </a: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 rot="1029606">
            <a:off x="2170163" y="1848785"/>
            <a:ext cx="17758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 0,90 </a:t>
            </a:r>
            <a:r>
              <a:rPr lang="es-ES_tradnl" dirty="0"/>
              <a:t>m.</a:t>
            </a: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1646270" y="857232"/>
            <a:ext cx="3048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536096" y="1591409"/>
            <a:ext cx="880533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08" name="Line 64"/>
          <p:cNvSpPr>
            <a:spLocks noChangeShapeType="1"/>
          </p:cNvSpPr>
          <p:nvPr/>
        </p:nvSpPr>
        <p:spPr bwMode="auto">
          <a:xfrm flipH="1">
            <a:off x="1232480" y="1160585"/>
            <a:ext cx="25378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 flipV="1">
            <a:off x="3770362" y="1003423"/>
            <a:ext cx="0" cy="157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 flipV="1">
            <a:off x="5091162" y="1003423"/>
            <a:ext cx="0" cy="157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3772480" y="1107831"/>
            <a:ext cx="131868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3772480" y="1055077"/>
            <a:ext cx="13186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3670879" y="1160585"/>
            <a:ext cx="1420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 flipH="1">
            <a:off x="1435679" y="5064369"/>
            <a:ext cx="4042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 flipH="1">
            <a:off x="1435679" y="3692769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 flipH="1">
            <a:off x="1435679" y="3798277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7" name="AutoShape 73"/>
          <p:cNvSpPr>
            <a:spLocks noChangeArrowheads="1"/>
          </p:cNvSpPr>
          <p:nvPr/>
        </p:nvSpPr>
        <p:spPr bwMode="auto">
          <a:xfrm>
            <a:off x="4388429" y="2800351"/>
            <a:ext cx="186267" cy="254977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0" name="AutoShape 76"/>
          <p:cNvSpPr>
            <a:spLocks noChangeArrowheads="1"/>
          </p:cNvSpPr>
          <p:nvPr/>
        </p:nvSpPr>
        <p:spPr bwMode="auto">
          <a:xfrm>
            <a:off x="2263296" y="5125916"/>
            <a:ext cx="880533" cy="298938"/>
          </a:xfrm>
          <a:prstGeom prst="upArrow">
            <a:avLst>
              <a:gd name="adj1" fmla="val 50000"/>
              <a:gd name="adj2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1807246" y="5528657"/>
            <a:ext cx="2948516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ACCESO  CONTROLADO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         PARA CARGA</a:t>
            </a:r>
          </a:p>
        </p:txBody>
      </p:sp>
      <p:sp>
        <p:nvSpPr>
          <p:cNvPr id="6222" name="Arc 78"/>
          <p:cNvSpPr>
            <a:spLocks/>
          </p:cNvSpPr>
          <p:nvPr/>
        </p:nvSpPr>
        <p:spPr bwMode="auto">
          <a:xfrm>
            <a:off x="1842080" y="4591784"/>
            <a:ext cx="916516" cy="438517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2445"/>
              <a:gd name="T2" fmla="*/ 21633 w 21650"/>
              <a:gd name="T3" fmla="*/ 22445 h 22445"/>
              <a:gd name="T4" fmla="*/ 50 w 21650"/>
              <a:gd name="T5" fmla="*/ 21600 h 2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2445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</a:path>
              <a:path w="21650" h="22445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  <a:lnTo>
                  <a:pt x="5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3" name="Arc 79"/>
          <p:cNvSpPr>
            <a:spLocks/>
          </p:cNvSpPr>
          <p:nvPr/>
        </p:nvSpPr>
        <p:spPr bwMode="auto">
          <a:xfrm rot="10800000">
            <a:off x="2754363" y="4592883"/>
            <a:ext cx="812800" cy="460497"/>
          </a:xfrm>
          <a:custGeom>
            <a:avLst/>
            <a:gdLst>
              <a:gd name="G0" fmla="+- 0 0 0"/>
              <a:gd name="G1" fmla="+- 2082 0 0"/>
              <a:gd name="G2" fmla="+- 21600 0 0"/>
              <a:gd name="T0" fmla="*/ 21499 w 21600"/>
              <a:gd name="T1" fmla="*/ 0 h 23570"/>
              <a:gd name="T2" fmla="*/ 2200 w 21600"/>
              <a:gd name="T3" fmla="*/ 23570 h 23570"/>
              <a:gd name="T4" fmla="*/ 0 w 21600"/>
              <a:gd name="T5" fmla="*/ 2082 h 23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70" fill="none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</a:path>
              <a:path w="21600" h="23570" stroke="0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  <a:lnTo>
                  <a:pt x="0" y="208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1856895" y="4598377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5" name="Rectangle 81"/>
          <p:cNvSpPr>
            <a:spLocks noChangeArrowheads="1"/>
          </p:cNvSpPr>
          <p:nvPr/>
        </p:nvSpPr>
        <p:spPr bwMode="auto">
          <a:xfrm>
            <a:off x="3482495" y="4598377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7072330" y="5857892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Confeti pequeño"/>
          <p:cNvSpPr>
            <a:spLocks noChangeArrowheads="1"/>
          </p:cNvSpPr>
          <p:nvPr/>
        </p:nvSpPr>
        <p:spPr bwMode="auto">
          <a:xfrm>
            <a:off x="4275667" y="3433396"/>
            <a:ext cx="1405467" cy="1310054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438400" y="3430100"/>
            <a:ext cx="0" cy="195079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4580467" y="3538904"/>
            <a:ext cx="795867" cy="10990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7114117" y="2954215"/>
            <a:ext cx="8106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440518" y="5380892"/>
            <a:ext cx="34522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3151717" y="4485177"/>
            <a:ext cx="1420283" cy="4736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2440518" y="4009292"/>
            <a:ext cx="2131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5386917" y="4009292"/>
            <a:ext cx="23346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7924800" y="2586038"/>
            <a:ext cx="0" cy="3681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2741085" y="5380893"/>
            <a:ext cx="3556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LÍNEA </a:t>
            </a:r>
            <a:r>
              <a:rPr lang="es-ES_tradnl" sz="1600" dirty="0"/>
              <a:t>LIMITE DE PROPIEDAD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 rot="16200000">
            <a:off x="6758965" y="3039577"/>
            <a:ext cx="283332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MURO CONTRA </a:t>
            </a:r>
            <a:r>
              <a:rPr lang="es-ES_tradnl" sz="1600" dirty="0" smtClean="0"/>
              <a:t>RADIACIÓN  </a:t>
            </a:r>
            <a:endParaRPr lang="es-ES_tradnl" sz="1600" dirty="0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 rot="16200000">
            <a:off x="1110419" y="4223814"/>
            <a:ext cx="192882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5994401" y="3717033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3 m</a:t>
            </a:r>
            <a:r>
              <a:rPr lang="es-ES_tradnl" dirty="0"/>
              <a:t>.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844801" y="3714752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 0 m</a:t>
            </a:r>
            <a:r>
              <a:rPr lang="es-ES_tradnl" dirty="0"/>
              <a:t>.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 rot="20639198">
            <a:off x="3048000" y="4355616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3 </a:t>
            </a:r>
            <a:r>
              <a:rPr lang="es-ES_tradnl" dirty="0"/>
              <a:t>m.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556000" y="2636913"/>
            <a:ext cx="3048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H="1">
            <a:off x="3456518" y="2954215"/>
            <a:ext cx="27410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4885267" y="3802674"/>
            <a:ext cx="186267" cy="254977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6" name="Rectangle 34" descr="Confeti grande"/>
          <p:cNvSpPr>
            <a:spLocks noChangeArrowheads="1"/>
          </p:cNvSpPr>
          <p:nvPr/>
        </p:nvSpPr>
        <p:spPr bwMode="auto">
          <a:xfrm>
            <a:off x="7730067" y="2958612"/>
            <a:ext cx="186267" cy="2417885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6214534" y="2857501"/>
            <a:ext cx="8805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6316134" y="5442439"/>
            <a:ext cx="880533" cy="298938"/>
          </a:xfrm>
          <a:prstGeom prst="upArrow">
            <a:avLst>
              <a:gd name="adj1" fmla="val 50000"/>
              <a:gd name="adj2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5382685" y="5750170"/>
            <a:ext cx="2948516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ACCESO  CONTROLADO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         PARA CARGA</a:t>
            </a: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V="1">
            <a:off x="5183718" y="3008070"/>
            <a:ext cx="1115483" cy="5791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3048000" y="4941168"/>
            <a:ext cx="17272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BOMBEADOR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DE AGUA</a:t>
            </a: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 rot="20141482">
            <a:off x="5071650" y="2910846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3 </a:t>
            </a:r>
            <a:r>
              <a:rPr lang="es-ES_tradnl" dirty="0"/>
              <a:t>m.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2658534" y="4967655"/>
            <a:ext cx="474133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2760134" y="5020409"/>
            <a:ext cx="270933" cy="14067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2440518" y="3166331"/>
            <a:ext cx="2233083" cy="4736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 rot="777365">
            <a:off x="2789767" y="3095543"/>
            <a:ext cx="18139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 3 </a:t>
            </a:r>
            <a:r>
              <a:rPr lang="es-ES_tradnl" dirty="0"/>
              <a:t>m.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5859653" y="2285992"/>
            <a:ext cx="22352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ACONDICIONADOR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       DE  AIRE</a:t>
            </a:r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7723717" y="5380892"/>
            <a:ext cx="8106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H="1">
            <a:off x="1627717" y="5380892"/>
            <a:ext cx="8106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3454400" y="2638792"/>
            <a:ext cx="0" cy="3154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 flipH="1">
            <a:off x="1830918" y="3429000"/>
            <a:ext cx="6074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2" name="Arc 50"/>
          <p:cNvSpPr>
            <a:spLocks/>
          </p:cNvSpPr>
          <p:nvPr/>
        </p:nvSpPr>
        <p:spPr bwMode="auto">
          <a:xfrm>
            <a:off x="5894918" y="4908307"/>
            <a:ext cx="916516" cy="438517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2445"/>
              <a:gd name="T2" fmla="*/ 21633 w 21650"/>
              <a:gd name="T3" fmla="*/ 22445 h 22445"/>
              <a:gd name="T4" fmla="*/ 50 w 21650"/>
              <a:gd name="T5" fmla="*/ 21600 h 2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2445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</a:path>
              <a:path w="21650" h="22445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  <a:lnTo>
                  <a:pt x="5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3" name="Arc 51"/>
          <p:cNvSpPr>
            <a:spLocks/>
          </p:cNvSpPr>
          <p:nvPr/>
        </p:nvSpPr>
        <p:spPr bwMode="auto">
          <a:xfrm rot="10800000">
            <a:off x="6807201" y="4909406"/>
            <a:ext cx="812800" cy="460497"/>
          </a:xfrm>
          <a:custGeom>
            <a:avLst/>
            <a:gdLst>
              <a:gd name="G0" fmla="+- 0 0 0"/>
              <a:gd name="G1" fmla="+- 2082 0 0"/>
              <a:gd name="G2" fmla="+- 21600 0 0"/>
              <a:gd name="T0" fmla="*/ 21499 w 21600"/>
              <a:gd name="T1" fmla="*/ 0 h 23570"/>
              <a:gd name="T2" fmla="*/ 2200 w 21600"/>
              <a:gd name="T3" fmla="*/ 23570 h 23570"/>
              <a:gd name="T4" fmla="*/ 0 w 21600"/>
              <a:gd name="T5" fmla="*/ 2082 h 23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70" fill="none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</a:path>
              <a:path w="21600" h="23570" stroke="0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  <a:lnTo>
                  <a:pt x="0" y="208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5909733" y="4914900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7535333" y="4914900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1642533" y="2963008"/>
            <a:ext cx="778933" cy="4044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1744134" y="3015762"/>
            <a:ext cx="575733" cy="2989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1947333" y="3226778"/>
            <a:ext cx="169333" cy="8792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1422400" y="2420889"/>
            <a:ext cx="13208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HORNO  PARRILLA</a:t>
            </a:r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4978400" y="4643438"/>
            <a:ext cx="0" cy="7374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 rot="16200000">
            <a:off x="4139409" y="4637054"/>
            <a:ext cx="121444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Min 3 m</a:t>
            </a:r>
            <a:r>
              <a:rPr lang="es-ES_tradnl" dirty="0"/>
              <a:t>.</a:t>
            </a:r>
          </a:p>
        </p:txBody>
      </p:sp>
      <p:sp>
        <p:nvSpPr>
          <p:cNvPr id="8252" name="Rectangle 60" descr="Ladrillos en horizontal"/>
          <p:cNvSpPr>
            <a:spLocks noChangeArrowheads="1"/>
          </p:cNvSpPr>
          <p:nvPr/>
        </p:nvSpPr>
        <p:spPr bwMode="auto">
          <a:xfrm>
            <a:off x="1930400" y="1160586"/>
            <a:ext cx="5791200" cy="896815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EAEAEA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>
            <a:off x="1729317" y="2057400"/>
            <a:ext cx="70082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4" name="Rectangle 62" descr="Confeti grande"/>
          <p:cNvSpPr>
            <a:spLocks noChangeArrowheads="1"/>
          </p:cNvSpPr>
          <p:nvPr/>
        </p:nvSpPr>
        <p:spPr bwMode="auto">
          <a:xfrm>
            <a:off x="7730067" y="1164982"/>
            <a:ext cx="186267" cy="888023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 flipV="1">
            <a:off x="1930400" y="528638"/>
            <a:ext cx="0" cy="1528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>
            <a:off x="6402918" y="1003422"/>
            <a:ext cx="709083" cy="2099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H="1">
            <a:off x="2542117" y="1002323"/>
            <a:ext cx="38586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2482852" y="214290"/>
            <a:ext cx="4119033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s-ES_tradnl" sz="1600" dirty="0"/>
              <a:t> MURO   DE   MAMPOSTERIA   ALTURA</a:t>
            </a:r>
          </a:p>
          <a:p>
            <a:pPr eaLnBrk="0" hangingPunct="0"/>
            <a:r>
              <a:rPr lang="es-ES_tradnl" sz="1600" dirty="0"/>
              <a:t> MINIMA  0,30 m. SOBRE EL NIVEL DE LA  </a:t>
            </a:r>
          </a:p>
          <a:p>
            <a:pPr eaLnBrk="0" hangingPunct="0"/>
            <a:r>
              <a:rPr lang="es-ES_tradnl" sz="1600" dirty="0"/>
              <a:t> VALVULA DE SEGURIDAD DEL TANQUE</a:t>
            </a:r>
          </a:p>
        </p:txBody>
      </p:sp>
      <p:sp>
        <p:nvSpPr>
          <p:cNvPr id="8259" name="Rectangle 67" descr="Confeti pequeño"/>
          <p:cNvSpPr>
            <a:spLocks noChangeArrowheads="1"/>
          </p:cNvSpPr>
          <p:nvPr/>
        </p:nvSpPr>
        <p:spPr bwMode="auto">
          <a:xfrm>
            <a:off x="4072467" y="2009042"/>
            <a:ext cx="3132666" cy="439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60" name="AutoShape 68"/>
          <p:cNvSpPr>
            <a:spLocks noChangeArrowheads="1"/>
          </p:cNvSpPr>
          <p:nvPr/>
        </p:nvSpPr>
        <p:spPr bwMode="auto">
          <a:xfrm>
            <a:off x="4377267" y="1375996"/>
            <a:ext cx="2523066" cy="518746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1" name="Rectangle 69"/>
          <p:cNvSpPr>
            <a:spLocks noChangeArrowheads="1"/>
          </p:cNvSpPr>
          <p:nvPr/>
        </p:nvSpPr>
        <p:spPr bwMode="auto">
          <a:xfrm>
            <a:off x="4783667" y="1850782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2" name="Rectangle 70"/>
          <p:cNvSpPr>
            <a:spLocks noChangeArrowheads="1"/>
          </p:cNvSpPr>
          <p:nvPr/>
        </p:nvSpPr>
        <p:spPr bwMode="auto">
          <a:xfrm>
            <a:off x="6307667" y="1850782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3" name="Rectangle 71"/>
          <p:cNvSpPr>
            <a:spLocks noChangeArrowheads="1"/>
          </p:cNvSpPr>
          <p:nvPr/>
        </p:nvSpPr>
        <p:spPr bwMode="auto">
          <a:xfrm>
            <a:off x="5799667" y="1270490"/>
            <a:ext cx="5926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4" name="Rectangle 72"/>
          <p:cNvSpPr>
            <a:spLocks noChangeArrowheads="1"/>
          </p:cNvSpPr>
          <p:nvPr/>
        </p:nvSpPr>
        <p:spPr bwMode="auto">
          <a:xfrm>
            <a:off x="2150534" y="1696916"/>
            <a:ext cx="474133" cy="351692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65" name="Line 73"/>
          <p:cNvSpPr>
            <a:spLocks noChangeShapeType="1"/>
          </p:cNvSpPr>
          <p:nvPr/>
        </p:nvSpPr>
        <p:spPr bwMode="auto">
          <a:xfrm flipV="1">
            <a:off x="2643717" y="1689223"/>
            <a:ext cx="1725083" cy="516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66" name="Rectangle 74"/>
          <p:cNvSpPr>
            <a:spLocks noChangeArrowheads="1"/>
          </p:cNvSpPr>
          <p:nvPr/>
        </p:nvSpPr>
        <p:spPr bwMode="auto">
          <a:xfrm>
            <a:off x="2714612" y="1357298"/>
            <a:ext cx="18161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</a:t>
            </a:r>
            <a:r>
              <a:rPr lang="es-ES_tradnl" dirty="0" smtClean="0"/>
              <a:t>0,90. m</a:t>
            </a:r>
            <a:endParaRPr lang="es-ES_tradnl" dirty="0"/>
          </a:p>
        </p:txBody>
      </p:sp>
      <p:sp>
        <p:nvSpPr>
          <p:cNvPr id="8267" name="Rectangle 75"/>
          <p:cNvSpPr>
            <a:spLocks noChangeArrowheads="1"/>
          </p:cNvSpPr>
          <p:nvPr/>
        </p:nvSpPr>
        <p:spPr bwMode="auto">
          <a:xfrm>
            <a:off x="1930401" y="2110155"/>
            <a:ext cx="29464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BOMBEADOR DE AGUA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857620" y="6000768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adrillos en horizontal"/>
          <p:cNvSpPr>
            <a:spLocks noChangeArrowheads="1"/>
          </p:cNvSpPr>
          <p:nvPr/>
        </p:nvSpPr>
        <p:spPr bwMode="auto">
          <a:xfrm>
            <a:off x="1126067" y="4682287"/>
            <a:ext cx="7501467" cy="835269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EAEAEA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43" name="Rectangle 3" descr="75%"/>
          <p:cNvSpPr>
            <a:spLocks noChangeArrowheads="1"/>
          </p:cNvSpPr>
          <p:nvPr/>
        </p:nvSpPr>
        <p:spPr bwMode="auto">
          <a:xfrm>
            <a:off x="1115485" y="5521952"/>
            <a:ext cx="7825316" cy="316523"/>
          </a:xfrm>
          <a:prstGeom prst="rect">
            <a:avLst/>
          </a:prstGeom>
          <a:pattFill prst="pct75">
            <a:fgClr>
              <a:schemeClr val="bg1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56" name="Rectangle 16" descr="Ladrillos en horizontal"/>
          <p:cNvSpPr>
            <a:spLocks noChangeArrowheads="1"/>
          </p:cNvSpPr>
          <p:nvPr/>
        </p:nvSpPr>
        <p:spPr bwMode="auto">
          <a:xfrm>
            <a:off x="2548467" y="693471"/>
            <a:ext cx="6079067" cy="2259623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EAEAEA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57" name="Rectangle 17" descr="Cuadrícula grande"/>
          <p:cNvSpPr>
            <a:spLocks noChangeArrowheads="1"/>
          </p:cNvSpPr>
          <p:nvPr/>
        </p:nvSpPr>
        <p:spPr bwMode="auto">
          <a:xfrm>
            <a:off x="2751667" y="640717"/>
            <a:ext cx="5672667" cy="782515"/>
          </a:xfrm>
          <a:prstGeom prst="rect">
            <a:avLst/>
          </a:prstGeom>
          <a:pattFill prst="lgGrid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AR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2571752" y="1602376"/>
            <a:ext cx="647700" cy="70558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4478867" y="2328839"/>
            <a:ext cx="1913466" cy="465992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260" name="Rectangle 20"/>
          <p:cNvSpPr>
            <a:spLocks noChangeArrowheads="1"/>
          </p:cNvSpPr>
          <p:nvPr/>
        </p:nvSpPr>
        <p:spPr bwMode="auto">
          <a:xfrm>
            <a:off x="4885267" y="2750871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261" name="Rectangle 21"/>
          <p:cNvSpPr>
            <a:spLocks noChangeArrowheads="1"/>
          </p:cNvSpPr>
          <p:nvPr/>
        </p:nvSpPr>
        <p:spPr bwMode="auto">
          <a:xfrm>
            <a:off x="5799667" y="2750871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2" name="Rectangle 22" descr="Confeti pequeño"/>
          <p:cNvSpPr>
            <a:spLocks noChangeArrowheads="1"/>
          </p:cNvSpPr>
          <p:nvPr/>
        </p:nvSpPr>
        <p:spPr bwMode="auto">
          <a:xfrm>
            <a:off x="4174066" y="2909131"/>
            <a:ext cx="2421467" cy="439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263" name="Rectangle 23"/>
          <p:cNvSpPr>
            <a:spLocks noChangeArrowheads="1"/>
          </p:cNvSpPr>
          <p:nvPr/>
        </p:nvSpPr>
        <p:spPr bwMode="auto">
          <a:xfrm>
            <a:off x="5088467" y="2223332"/>
            <a:ext cx="4910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4" name="Rectangle 24" descr="20%"/>
          <p:cNvSpPr>
            <a:spLocks noChangeArrowheads="1"/>
          </p:cNvSpPr>
          <p:nvPr/>
        </p:nvSpPr>
        <p:spPr bwMode="auto">
          <a:xfrm>
            <a:off x="7636934" y="2755267"/>
            <a:ext cx="474133" cy="87923"/>
          </a:xfrm>
          <a:prstGeom prst="rect">
            <a:avLst/>
          </a:prstGeom>
          <a:pattFill prst="pct20">
            <a:fgClr>
              <a:schemeClr val="fol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8536518" y="2957489"/>
            <a:ext cx="3026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914400" y="214290"/>
            <a:ext cx="152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600" b="1"/>
              <a:t>.  . .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6402918" y="2642065"/>
            <a:ext cx="1217082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2338918" y="3010243"/>
            <a:ext cx="404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947333" y="1119897"/>
            <a:ext cx="372534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932517" y="1006696"/>
            <a:ext cx="99483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2237317" y="1006696"/>
            <a:ext cx="99483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2133600" y="1006696"/>
            <a:ext cx="0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830918" y="1374874"/>
            <a:ext cx="709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1828800" y="1375973"/>
            <a:ext cx="0" cy="516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1830918" y="1428727"/>
            <a:ext cx="709083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2338917" y="2588212"/>
            <a:ext cx="2131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2948518" y="5153774"/>
            <a:ext cx="1623483" cy="3681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6402918" y="2482704"/>
            <a:ext cx="11154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1329267" y="482454"/>
            <a:ext cx="186267" cy="25233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1024467" y="429700"/>
            <a:ext cx="999066" cy="43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2336800" y="1375973"/>
            <a:ext cx="0" cy="14760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 rot="16200000">
            <a:off x="1373659" y="1936667"/>
            <a:ext cx="151776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PROYECCIÓN </a:t>
            </a:r>
            <a:r>
              <a:rPr lang="es-ES_tradnl" sz="1600" dirty="0"/>
              <a:t>VERTICAL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2946400" y="2564324"/>
            <a:ext cx="1219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</a:t>
            </a:r>
            <a:r>
              <a:rPr lang="es-ES_tradnl" dirty="0" smtClean="0"/>
              <a:t>3 </a:t>
            </a:r>
            <a:r>
              <a:rPr lang="es-ES_tradnl" dirty="0"/>
              <a:t>m.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 rot="21540000">
            <a:off x="6218187" y="2013605"/>
            <a:ext cx="153471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</a:t>
            </a:r>
            <a:r>
              <a:rPr lang="es-ES_tradnl" dirty="0" smtClean="0"/>
              <a:t>3 </a:t>
            </a:r>
            <a:r>
              <a:rPr lang="es-ES_tradnl" dirty="0"/>
              <a:t>m.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 rot="280118">
            <a:off x="6501802" y="2421098"/>
            <a:ext cx="157953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</a:t>
            </a:r>
            <a:r>
              <a:rPr lang="es-ES_tradnl" dirty="0" smtClean="0"/>
              <a:t>0,90 </a:t>
            </a:r>
            <a:r>
              <a:rPr lang="es-ES_tradnl" dirty="0"/>
              <a:t>m.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 rot="20900318">
            <a:off x="3092849" y="4940740"/>
            <a:ext cx="158368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</a:t>
            </a:r>
            <a:r>
              <a:rPr lang="es-ES_tradnl" dirty="0" smtClean="0"/>
              <a:t>0,90 </a:t>
            </a:r>
            <a:r>
              <a:rPr lang="es-ES_tradnl" dirty="0"/>
              <a:t>m.</a:t>
            </a:r>
          </a:p>
        </p:txBody>
      </p:sp>
      <p:sp useBgFill="1">
        <p:nvSpPr>
          <p:cNvPr id="10287" name="Rectangle 47"/>
          <p:cNvSpPr>
            <a:spLocks noChangeArrowheads="1"/>
          </p:cNvSpPr>
          <p:nvPr/>
        </p:nvSpPr>
        <p:spPr bwMode="auto">
          <a:xfrm>
            <a:off x="7535333" y="2227728"/>
            <a:ext cx="677334" cy="246185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 rot="293183">
            <a:off x="3227526" y="2055651"/>
            <a:ext cx="160119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</a:t>
            </a:r>
            <a:r>
              <a:rPr lang="es-ES_tradnl" dirty="0" smtClean="0"/>
              <a:t>0,90 </a:t>
            </a:r>
            <a:r>
              <a:rPr lang="es-ES_tradnl" dirty="0"/>
              <a:t>m.</a:t>
            </a:r>
          </a:p>
        </p:txBody>
      </p:sp>
      <p:sp useBgFill="1">
        <p:nvSpPr>
          <p:cNvPr id="10290" name="Rectangle 50"/>
          <p:cNvSpPr>
            <a:spLocks noChangeArrowheads="1"/>
          </p:cNvSpPr>
          <p:nvPr/>
        </p:nvSpPr>
        <p:spPr bwMode="auto">
          <a:xfrm>
            <a:off x="2760134" y="1330913"/>
            <a:ext cx="5655733" cy="8792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1" name="Rectangle 51" descr="Confeti grande"/>
          <p:cNvSpPr>
            <a:spLocks noChangeArrowheads="1"/>
          </p:cNvSpPr>
          <p:nvPr/>
        </p:nvSpPr>
        <p:spPr bwMode="auto">
          <a:xfrm>
            <a:off x="8449734" y="2122221"/>
            <a:ext cx="169333" cy="826477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2" name="Rectangle 52" descr="Horizontal clara"/>
          <p:cNvSpPr>
            <a:spLocks noChangeArrowheads="1"/>
          </p:cNvSpPr>
          <p:nvPr/>
        </p:nvSpPr>
        <p:spPr bwMode="auto">
          <a:xfrm>
            <a:off x="7628467" y="2276086"/>
            <a:ext cx="491067" cy="149469"/>
          </a:xfrm>
          <a:prstGeom prst="rect">
            <a:avLst/>
          </a:prstGeom>
          <a:pattFill prst="ltHorz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3" name="Rectangle 53" descr="75%"/>
          <p:cNvSpPr>
            <a:spLocks noChangeArrowheads="1"/>
          </p:cNvSpPr>
          <p:nvPr/>
        </p:nvSpPr>
        <p:spPr bwMode="auto">
          <a:xfrm>
            <a:off x="1016000" y="2957490"/>
            <a:ext cx="7924800" cy="263769"/>
          </a:xfrm>
          <a:prstGeom prst="rect">
            <a:avLst/>
          </a:prstGeom>
          <a:pattFill prst="pct75">
            <a:fgClr>
              <a:schemeClr val="bg1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4" name="AutoShape 54" descr="Zigzag"/>
          <p:cNvSpPr>
            <a:spLocks noChangeArrowheads="1"/>
          </p:cNvSpPr>
          <p:nvPr/>
        </p:nvSpPr>
        <p:spPr bwMode="auto">
          <a:xfrm rot="10800000" flipH="1" flipV="1">
            <a:off x="1524000" y="5521953"/>
            <a:ext cx="1422400" cy="211015"/>
          </a:xfrm>
          <a:custGeom>
            <a:avLst/>
            <a:gdLst>
              <a:gd name="G0" fmla="+- 5753 0 0"/>
              <a:gd name="G1" fmla="+- 21600 0 5753"/>
              <a:gd name="G2" fmla="*/ 5753 1 2"/>
              <a:gd name="G3" fmla="+- 21600 0 G2"/>
              <a:gd name="G4" fmla="+/ 5753 21600 2"/>
              <a:gd name="G5" fmla="+/ G1 0 2"/>
              <a:gd name="G6" fmla="*/ 21600 21600 5753"/>
              <a:gd name="G7" fmla="*/ G6 1 2"/>
              <a:gd name="G8" fmla="+- 21600 0 G7"/>
              <a:gd name="G9" fmla="*/ 21600 1 2"/>
              <a:gd name="G10" fmla="+- 5753 0 G9"/>
              <a:gd name="G11" fmla="?: G10 G8 0"/>
              <a:gd name="G12" fmla="?: G10 G7 21600"/>
              <a:gd name="T0" fmla="*/ 18723 w 21600"/>
              <a:gd name="T1" fmla="*/ 10800 h 21600"/>
              <a:gd name="T2" fmla="*/ 10800 w 21600"/>
              <a:gd name="T3" fmla="*/ 21600 h 21600"/>
              <a:gd name="T4" fmla="*/ 2877 w 21600"/>
              <a:gd name="T5" fmla="*/ 10800 h 21600"/>
              <a:gd name="T6" fmla="*/ 10800 w 21600"/>
              <a:gd name="T7" fmla="*/ 0 h 21600"/>
              <a:gd name="T8" fmla="*/ 4677 w 21600"/>
              <a:gd name="T9" fmla="*/ 4677 h 21600"/>
              <a:gd name="T10" fmla="*/ 16923 w 21600"/>
              <a:gd name="T11" fmla="*/ 169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753" y="21600"/>
                </a:lnTo>
                <a:lnTo>
                  <a:pt x="15847" y="21600"/>
                </a:lnTo>
                <a:lnTo>
                  <a:pt x="21600" y="0"/>
                </a:lnTo>
                <a:close/>
              </a:path>
            </a:pathLst>
          </a:custGeom>
          <a:pattFill prst="zigZ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>
            <a:off x="1526118" y="5523051"/>
            <a:ext cx="404283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 flipH="1">
            <a:off x="2643717" y="5523051"/>
            <a:ext cx="302682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1932517" y="5732967"/>
            <a:ext cx="709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1018118" y="2957489"/>
            <a:ext cx="79226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0299" name="Object 59"/>
          <p:cNvGraphicFramePr>
            <a:graphicFrameLocks/>
          </p:cNvGraphicFramePr>
          <p:nvPr/>
        </p:nvGraphicFramePr>
        <p:xfrm>
          <a:off x="2641599" y="1638643"/>
          <a:ext cx="524934" cy="694592"/>
        </p:xfrm>
        <a:graphic>
          <a:graphicData uri="http://schemas.openxmlformats.org/presentationml/2006/ole">
            <p:oleObj spid="_x0000_s68610" name="ClipArt" r:id="rId4" imgW="393700" imgH="1003300" progId="">
              <p:embed/>
            </p:oleObj>
          </a:graphicData>
        </a:graphic>
      </p:graphicFrame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2745318" y="1374874"/>
            <a:ext cx="568748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2548467" y="2276086"/>
            <a:ext cx="694266" cy="9671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0302" name="Object 62"/>
          <p:cNvGraphicFramePr>
            <a:graphicFrameLocks/>
          </p:cNvGraphicFramePr>
          <p:nvPr/>
        </p:nvGraphicFramePr>
        <p:xfrm>
          <a:off x="1873251" y="5574706"/>
          <a:ext cx="734483" cy="116498"/>
        </p:xfrm>
        <a:graphic>
          <a:graphicData uri="http://schemas.openxmlformats.org/presentationml/2006/ole">
            <p:oleObj spid="_x0000_s68611" name="ClipArt" r:id="rId5" imgW="550863" imgH="168275" progId="">
              <p:embed/>
            </p:oleObj>
          </a:graphicData>
        </a:graphic>
      </p:graphicFrame>
      <p:sp>
        <p:nvSpPr>
          <p:cNvPr id="10303" name="Rectangle 63" descr="Confeti pequeño"/>
          <p:cNvSpPr>
            <a:spLocks noChangeArrowheads="1"/>
          </p:cNvSpPr>
          <p:nvPr/>
        </p:nvSpPr>
        <p:spPr bwMode="auto">
          <a:xfrm>
            <a:off x="4275667" y="5473593"/>
            <a:ext cx="2523066" cy="439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4" name="AutoShape 64"/>
          <p:cNvSpPr>
            <a:spLocks noChangeArrowheads="1"/>
          </p:cNvSpPr>
          <p:nvPr/>
        </p:nvSpPr>
        <p:spPr bwMode="auto">
          <a:xfrm>
            <a:off x="4580467" y="4893301"/>
            <a:ext cx="1913466" cy="465992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05" name="Rectangle 65"/>
          <p:cNvSpPr>
            <a:spLocks noChangeArrowheads="1"/>
          </p:cNvSpPr>
          <p:nvPr/>
        </p:nvSpPr>
        <p:spPr bwMode="auto">
          <a:xfrm>
            <a:off x="4986867" y="5315333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06" name="Rectangle 66"/>
          <p:cNvSpPr>
            <a:spLocks noChangeArrowheads="1"/>
          </p:cNvSpPr>
          <p:nvPr/>
        </p:nvSpPr>
        <p:spPr bwMode="auto">
          <a:xfrm>
            <a:off x="5799667" y="5315333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07" name="Rectangle 67"/>
          <p:cNvSpPr>
            <a:spLocks noChangeArrowheads="1"/>
          </p:cNvSpPr>
          <p:nvPr/>
        </p:nvSpPr>
        <p:spPr bwMode="auto">
          <a:xfrm>
            <a:off x="5393267" y="4787795"/>
            <a:ext cx="4910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1119718" y="5521951"/>
            <a:ext cx="404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2948517" y="5521951"/>
            <a:ext cx="5992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10" name="Arc 70"/>
          <p:cNvSpPr>
            <a:spLocks/>
          </p:cNvSpPr>
          <p:nvPr/>
        </p:nvSpPr>
        <p:spPr bwMode="auto">
          <a:xfrm>
            <a:off x="1528234" y="5207628"/>
            <a:ext cx="1422400" cy="32421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 w 43200"/>
              <a:gd name="T1" fmla="*/ 22125 h 22125"/>
              <a:gd name="T2" fmla="*/ 43195 w 43200"/>
              <a:gd name="T3" fmla="*/ 22051 h 22125"/>
              <a:gd name="T4" fmla="*/ 21600 w 43200"/>
              <a:gd name="T5" fmla="*/ 21600 h 2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125" fill="none" extrusionOk="0">
                <a:moveTo>
                  <a:pt x="6" y="22124"/>
                </a:moveTo>
                <a:cubicBezTo>
                  <a:pt x="2" y="21950"/>
                  <a:pt x="0" y="217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50"/>
                  <a:pt x="43198" y="21900"/>
                  <a:pt x="43195" y="22051"/>
                </a:cubicBezTo>
              </a:path>
              <a:path w="43200" h="22125" stroke="0" extrusionOk="0">
                <a:moveTo>
                  <a:pt x="6" y="22124"/>
                </a:moveTo>
                <a:cubicBezTo>
                  <a:pt x="2" y="21950"/>
                  <a:pt x="0" y="217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50"/>
                  <a:pt x="43198" y="21900"/>
                  <a:pt x="43195" y="22051"/>
                </a:cubicBezTo>
                <a:lnTo>
                  <a:pt x="21600" y="21600"/>
                </a:lnTo>
                <a:close/>
              </a:path>
            </a:pathLst>
          </a:custGeom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 flipV="1">
            <a:off x="8636000" y="3834927"/>
            <a:ext cx="0" cy="1687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12" name="Rectangle 72"/>
          <p:cNvSpPr>
            <a:spLocks noChangeArrowheads="1"/>
          </p:cNvSpPr>
          <p:nvPr/>
        </p:nvSpPr>
        <p:spPr bwMode="auto">
          <a:xfrm>
            <a:off x="8542867" y="4946056"/>
            <a:ext cx="84666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8144934" y="4053637"/>
            <a:ext cx="270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4" name="AutoShape 74"/>
          <p:cNvSpPr>
            <a:spLocks noChangeArrowheads="1"/>
          </p:cNvSpPr>
          <p:nvPr/>
        </p:nvSpPr>
        <p:spPr bwMode="auto">
          <a:xfrm>
            <a:off x="8043333" y="3740386"/>
            <a:ext cx="474133" cy="87923"/>
          </a:xfrm>
          <a:prstGeom prst="triangle">
            <a:avLst>
              <a:gd name="adj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5" name="Rectangle 75" descr="Vertical discontinua"/>
          <p:cNvSpPr>
            <a:spLocks noChangeArrowheads="1"/>
          </p:cNvSpPr>
          <p:nvPr/>
        </p:nvSpPr>
        <p:spPr bwMode="auto">
          <a:xfrm>
            <a:off x="8043333" y="4211898"/>
            <a:ext cx="474133" cy="931985"/>
          </a:xfrm>
          <a:prstGeom prst="rect">
            <a:avLst/>
          </a:prstGeom>
          <a:pattFill prst="dashVert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6504518" y="5099921"/>
            <a:ext cx="15218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6788151" y="4784505"/>
            <a:ext cx="109645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s-ES_tradnl" dirty="0"/>
              <a:t>Min. </a:t>
            </a:r>
            <a:r>
              <a:rPr lang="es-ES_tradnl" dirty="0" smtClean="0"/>
              <a:t>3 </a:t>
            </a:r>
            <a:r>
              <a:rPr lang="es-ES_tradnl" dirty="0"/>
              <a:t>m.</a:t>
            </a:r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5143504" y="3571876"/>
            <a:ext cx="2946400" cy="54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dirty="0"/>
              <a:t>CHIMENEAS DE HORNOS</a:t>
            </a:r>
          </a:p>
          <a:p>
            <a:pPr algn="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ESCAPE DE MOTORES, ETC. </a:t>
            </a:r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7213600" y="2916822"/>
            <a:ext cx="1930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VENTILACIONES DE SOTANOS</a:t>
            </a:r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1828800" y="4141563"/>
            <a:ext cx="6096000" cy="5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PARED CONTRA </a:t>
            </a:r>
            <a:r>
              <a:rPr lang="es-ES_tradnl" sz="1600" dirty="0" smtClean="0"/>
              <a:t>RADIACIÓN </a:t>
            </a:r>
            <a:r>
              <a:rPr lang="es-ES_tradnl" sz="1600" dirty="0"/>
              <a:t>, ALTURA  0,30 SOBRE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NIVEL DE LA </a:t>
            </a:r>
            <a:r>
              <a:rPr lang="es-ES_tradnl" sz="1600" dirty="0" smtClean="0"/>
              <a:t>VÁLVULA </a:t>
            </a:r>
            <a:r>
              <a:rPr lang="es-ES_tradnl" sz="1600" dirty="0"/>
              <a:t>DE SEGURIDAD DEL TANQUE</a:t>
            </a: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1468910" y="5730299"/>
            <a:ext cx="3674593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DESAGÜES  ABIERTOS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dirty="0"/>
              <a:t>ACEQUIAS , CANALES</a:t>
            </a:r>
          </a:p>
        </p:txBody>
      </p:sp>
      <p:sp>
        <p:nvSpPr>
          <p:cNvPr id="10324" name="AutoShape 84"/>
          <p:cNvSpPr>
            <a:spLocks noChangeArrowheads="1"/>
          </p:cNvSpPr>
          <p:nvPr/>
        </p:nvSpPr>
        <p:spPr bwMode="auto">
          <a:xfrm rot="10800000" flipH="1" flipV="1">
            <a:off x="8136466" y="3996486"/>
            <a:ext cx="287867" cy="43962"/>
          </a:xfrm>
          <a:custGeom>
            <a:avLst/>
            <a:gdLst>
              <a:gd name="G0" fmla="+- 6294 0 0"/>
              <a:gd name="G1" fmla="+- 21600 0 6294"/>
              <a:gd name="G2" fmla="*/ 6294 1 2"/>
              <a:gd name="G3" fmla="+- 21600 0 G2"/>
              <a:gd name="G4" fmla="+/ 6294 21600 2"/>
              <a:gd name="G5" fmla="+/ G1 0 2"/>
              <a:gd name="G6" fmla="*/ 21600 21600 6294"/>
              <a:gd name="G7" fmla="*/ G6 1 2"/>
              <a:gd name="G8" fmla="+- 21600 0 G7"/>
              <a:gd name="G9" fmla="*/ 21600 1 2"/>
              <a:gd name="G10" fmla="+- 6294 0 G9"/>
              <a:gd name="G11" fmla="?: G10 G8 0"/>
              <a:gd name="G12" fmla="?: G10 G7 21600"/>
              <a:gd name="T0" fmla="*/ 18453 w 21600"/>
              <a:gd name="T1" fmla="*/ 10800 h 21600"/>
              <a:gd name="T2" fmla="*/ 10800 w 21600"/>
              <a:gd name="T3" fmla="*/ 21600 h 21600"/>
              <a:gd name="T4" fmla="*/ 3147 w 21600"/>
              <a:gd name="T5" fmla="*/ 10800 h 21600"/>
              <a:gd name="T6" fmla="*/ 10800 w 21600"/>
              <a:gd name="T7" fmla="*/ 0 h 21600"/>
              <a:gd name="T8" fmla="*/ 4947 w 21600"/>
              <a:gd name="T9" fmla="*/ 4947 h 21600"/>
              <a:gd name="T10" fmla="*/ 16653 w 21600"/>
              <a:gd name="T11" fmla="*/ 166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294" y="21600"/>
                </a:lnTo>
                <a:lnTo>
                  <a:pt x="15306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3253317" y="2378296"/>
            <a:ext cx="1217082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7017170" y="1689837"/>
            <a:ext cx="2540000" cy="5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ACONDICIONADOR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            DE AIRE</a:t>
            </a:r>
          </a:p>
        </p:txBody>
      </p:sp>
      <p:sp>
        <p:nvSpPr>
          <p:cNvPr id="10327" name="Line 87"/>
          <p:cNvSpPr>
            <a:spLocks noChangeShapeType="1"/>
          </p:cNvSpPr>
          <p:nvPr/>
        </p:nvSpPr>
        <p:spPr bwMode="auto">
          <a:xfrm flipH="1">
            <a:off x="2542117" y="2271689"/>
            <a:ext cx="709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8" name="Arc 88"/>
          <p:cNvSpPr>
            <a:spLocks/>
          </p:cNvSpPr>
          <p:nvPr/>
        </p:nvSpPr>
        <p:spPr bwMode="auto">
          <a:xfrm>
            <a:off x="1934634" y="525317"/>
            <a:ext cx="406400" cy="482478"/>
          </a:xfrm>
          <a:custGeom>
            <a:avLst/>
            <a:gdLst>
              <a:gd name="G0" fmla="+- 21600 0 0"/>
              <a:gd name="G1" fmla="+- 350 0 0"/>
              <a:gd name="G2" fmla="+- 21600 0 0"/>
              <a:gd name="T0" fmla="*/ 21487 w 21600"/>
              <a:gd name="T1" fmla="*/ 21950 h 21950"/>
              <a:gd name="T2" fmla="*/ 3 w 21600"/>
              <a:gd name="T3" fmla="*/ 0 h 21950"/>
              <a:gd name="T4" fmla="*/ 21600 w 21600"/>
              <a:gd name="T5" fmla="*/ 350 h 2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0" fill="none" extrusionOk="0">
                <a:moveTo>
                  <a:pt x="21487" y="21949"/>
                </a:moveTo>
                <a:cubicBezTo>
                  <a:pt x="9601" y="21887"/>
                  <a:pt x="0" y="12235"/>
                  <a:pt x="0" y="350"/>
                </a:cubicBezTo>
                <a:cubicBezTo>
                  <a:pt x="-1" y="233"/>
                  <a:pt x="0" y="116"/>
                  <a:pt x="2" y="-1"/>
                </a:cubicBezTo>
              </a:path>
              <a:path w="21600" h="21950" stroke="0" extrusionOk="0">
                <a:moveTo>
                  <a:pt x="21487" y="21949"/>
                </a:moveTo>
                <a:cubicBezTo>
                  <a:pt x="9601" y="21887"/>
                  <a:pt x="0" y="12235"/>
                  <a:pt x="0" y="350"/>
                </a:cubicBezTo>
                <a:cubicBezTo>
                  <a:pt x="-1" y="233"/>
                  <a:pt x="0" y="116"/>
                  <a:pt x="2" y="-1"/>
                </a:cubicBezTo>
                <a:lnTo>
                  <a:pt x="21600" y="35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9" name="Arc 89"/>
          <p:cNvSpPr>
            <a:spLocks/>
          </p:cNvSpPr>
          <p:nvPr/>
        </p:nvSpPr>
        <p:spPr bwMode="auto">
          <a:xfrm>
            <a:off x="1629834" y="530813"/>
            <a:ext cx="508000" cy="47478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30" name="Arc 90"/>
          <p:cNvSpPr>
            <a:spLocks/>
          </p:cNvSpPr>
          <p:nvPr/>
        </p:nvSpPr>
        <p:spPr bwMode="auto">
          <a:xfrm>
            <a:off x="1121834" y="530813"/>
            <a:ext cx="812800" cy="47478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7" name="Rectangle 61"/>
          <p:cNvSpPr>
            <a:spLocks noChangeArrowheads="1"/>
          </p:cNvSpPr>
          <p:nvPr/>
        </p:nvSpPr>
        <p:spPr bwMode="auto">
          <a:xfrm>
            <a:off x="7072330" y="5857892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Diagonal hacia arriba ancha"/>
          <p:cNvSpPr>
            <a:spLocks noChangeArrowheads="1"/>
          </p:cNvSpPr>
          <p:nvPr/>
        </p:nvSpPr>
        <p:spPr bwMode="auto">
          <a:xfrm>
            <a:off x="2811990" y="1587011"/>
            <a:ext cx="4250267" cy="2787162"/>
          </a:xfrm>
          <a:prstGeom prst="rect">
            <a:avLst/>
          </a:prstGeom>
          <a:pattFill prst="wdUpDiag">
            <a:fgClr>
              <a:srgbClr val="DDDDDD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1" name="Rectangle 3" descr="Confeti pequeño"/>
          <p:cNvSpPr>
            <a:spLocks noChangeArrowheads="1"/>
          </p:cNvSpPr>
          <p:nvPr/>
        </p:nvSpPr>
        <p:spPr bwMode="auto">
          <a:xfrm>
            <a:off x="4234391" y="2325565"/>
            <a:ext cx="1405467" cy="1310054"/>
          </a:xfrm>
          <a:prstGeom prst="rect">
            <a:avLst/>
          </a:prstGeom>
          <a:pattFill prst="smConfetti">
            <a:fgClr>
              <a:schemeClr val="bg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539191" y="2431073"/>
            <a:ext cx="795867" cy="10990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843991" y="2694843"/>
            <a:ext cx="186267" cy="254977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2805641" y="3006969"/>
            <a:ext cx="1725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5345642" y="3006969"/>
            <a:ext cx="1725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937124" y="3535607"/>
            <a:ext cx="0" cy="84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937124" y="1583715"/>
            <a:ext cx="0" cy="84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7290857" y="2329962"/>
            <a:ext cx="778933" cy="4044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7392458" y="2382716"/>
            <a:ext cx="575733" cy="2989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7595657" y="2593732"/>
            <a:ext cx="169333" cy="8792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7000892" y="2732614"/>
            <a:ext cx="220535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HORNO  PARRILLA</a:t>
            </a:r>
          </a:p>
        </p:txBody>
      </p:sp>
      <p:sp>
        <p:nvSpPr>
          <p:cNvPr id="12314" name="AutoShape 26" descr="Zigzag"/>
          <p:cNvSpPr>
            <a:spLocks noChangeArrowheads="1"/>
          </p:cNvSpPr>
          <p:nvPr/>
        </p:nvSpPr>
        <p:spPr bwMode="auto">
          <a:xfrm rot="10800000" flipH="1" flipV="1">
            <a:off x="2803525" y="4642340"/>
            <a:ext cx="1422400" cy="211015"/>
          </a:xfrm>
          <a:custGeom>
            <a:avLst/>
            <a:gdLst>
              <a:gd name="G0" fmla="+- 5753 0 0"/>
              <a:gd name="G1" fmla="+- 21600 0 5753"/>
              <a:gd name="G2" fmla="*/ 5753 1 2"/>
              <a:gd name="G3" fmla="+- 21600 0 G2"/>
              <a:gd name="G4" fmla="+/ 5753 21600 2"/>
              <a:gd name="G5" fmla="+/ G1 0 2"/>
              <a:gd name="G6" fmla="*/ 21600 21600 5753"/>
              <a:gd name="G7" fmla="*/ G6 1 2"/>
              <a:gd name="G8" fmla="+- 21600 0 G7"/>
              <a:gd name="G9" fmla="*/ 21600 1 2"/>
              <a:gd name="G10" fmla="+- 5753 0 G9"/>
              <a:gd name="G11" fmla="?: G10 G8 0"/>
              <a:gd name="G12" fmla="?: G10 G7 21600"/>
              <a:gd name="T0" fmla="*/ 18723 w 21600"/>
              <a:gd name="T1" fmla="*/ 10800 h 21600"/>
              <a:gd name="T2" fmla="*/ 10800 w 21600"/>
              <a:gd name="T3" fmla="*/ 21600 h 21600"/>
              <a:gd name="T4" fmla="*/ 2877 w 21600"/>
              <a:gd name="T5" fmla="*/ 10800 h 21600"/>
              <a:gd name="T6" fmla="*/ 10800 w 21600"/>
              <a:gd name="T7" fmla="*/ 0 h 21600"/>
              <a:gd name="T8" fmla="*/ 4677 w 21600"/>
              <a:gd name="T9" fmla="*/ 4677 h 21600"/>
              <a:gd name="T10" fmla="*/ 16923 w 21600"/>
              <a:gd name="T11" fmla="*/ 169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753" y="21600"/>
                </a:lnTo>
                <a:lnTo>
                  <a:pt x="15847" y="21600"/>
                </a:lnTo>
                <a:lnTo>
                  <a:pt x="21600" y="0"/>
                </a:lnTo>
                <a:close/>
              </a:path>
            </a:pathLst>
          </a:custGeom>
          <a:pattFill prst="zigZ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805642" y="4643438"/>
            <a:ext cx="404283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3923242" y="4643438"/>
            <a:ext cx="302682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3212042" y="4853354"/>
            <a:ext cx="709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2318" name="Object 30"/>
          <p:cNvGraphicFramePr>
            <a:graphicFrameLocks/>
          </p:cNvGraphicFramePr>
          <p:nvPr/>
        </p:nvGraphicFramePr>
        <p:xfrm>
          <a:off x="3152775" y="4695093"/>
          <a:ext cx="734483" cy="116498"/>
        </p:xfrm>
        <a:graphic>
          <a:graphicData uri="http://schemas.openxmlformats.org/presentationml/2006/ole">
            <p:oleObj spid="_x0000_s69634" name="ClipArt" r:id="rId4" imgW="550863" imgH="168275" progId="">
              <p:embed/>
            </p:oleObj>
          </a:graphicData>
        </a:graphic>
      </p:graphicFrame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2399241" y="4642338"/>
            <a:ext cx="4042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2704529" y="4853355"/>
            <a:ext cx="2438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DESAGÜES  ABIERTOS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ACEQUIAS , CANALES</a:t>
            </a: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7494058" y="3279532"/>
            <a:ext cx="270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7392458" y="3121270"/>
            <a:ext cx="474133" cy="87923"/>
          </a:xfrm>
          <a:prstGeom prst="triangle">
            <a:avLst>
              <a:gd name="adj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3" name="Rectangle 35" descr="Vertical discontinua"/>
          <p:cNvSpPr>
            <a:spLocks noChangeArrowheads="1"/>
          </p:cNvSpPr>
          <p:nvPr/>
        </p:nvSpPr>
        <p:spPr bwMode="auto">
          <a:xfrm>
            <a:off x="7392458" y="3437794"/>
            <a:ext cx="474133" cy="668215"/>
          </a:xfrm>
          <a:prstGeom prst="rect">
            <a:avLst/>
          </a:prstGeom>
          <a:pattFill prst="dashVert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7170208" y="4167554"/>
            <a:ext cx="1424516" cy="6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CHIMENEAS 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/>
              <a:t>ESCAPES  </a:t>
            </a: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 rot="10800000" flipH="1" flipV="1">
            <a:off x="7485591" y="3222381"/>
            <a:ext cx="287867" cy="43962"/>
          </a:xfrm>
          <a:custGeom>
            <a:avLst/>
            <a:gdLst>
              <a:gd name="G0" fmla="+- 6294 0 0"/>
              <a:gd name="G1" fmla="+- 21600 0 6294"/>
              <a:gd name="G2" fmla="*/ 6294 1 2"/>
              <a:gd name="G3" fmla="+- 21600 0 G2"/>
              <a:gd name="G4" fmla="+/ 6294 21600 2"/>
              <a:gd name="G5" fmla="+/ G1 0 2"/>
              <a:gd name="G6" fmla="*/ 21600 21600 6294"/>
              <a:gd name="G7" fmla="*/ G6 1 2"/>
              <a:gd name="G8" fmla="+- 21600 0 G7"/>
              <a:gd name="G9" fmla="*/ 21600 1 2"/>
              <a:gd name="G10" fmla="+- 6294 0 G9"/>
              <a:gd name="G11" fmla="?: G10 G8 0"/>
              <a:gd name="G12" fmla="?: G10 G7 21600"/>
              <a:gd name="T0" fmla="*/ 18453 w 21600"/>
              <a:gd name="T1" fmla="*/ 10800 h 21600"/>
              <a:gd name="T2" fmla="*/ 10800 w 21600"/>
              <a:gd name="T3" fmla="*/ 21600 h 21600"/>
              <a:gd name="T4" fmla="*/ 3147 w 21600"/>
              <a:gd name="T5" fmla="*/ 10800 h 21600"/>
              <a:gd name="T6" fmla="*/ 10800 w 21600"/>
              <a:gd name="T7" fmla="*/ 0 h 21600"/>
              <a:gd name="T8" fmla="*/ 4947 w 21600"/>
              <a:gd name="T9" fmla="*/ 4947 h 21600"/>
              <a:gd name="T10" fmla="*/ 16653 w 21600"/>
              <a:gd name="T11" fmla="*/ 166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294" y="21600"/>
                </a:lnTo>
                <a:lnTo>
                  <a:pt x="15306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4286248" y="642918"/>
            <a:ext cx="1930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   BOMBEADOR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DE AGUA</a:t>
            </a: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4750858" y="1222132"/>
            <a:ext cx="474133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4852458" y="1274886"/>
            <a:ext cx="270933" cy="14067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7307790" y="1600200"/>
            <a:ext cx="440267" cy="28135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7917390" y="1652954"/>
            <a:ext cx="135467" cy="17584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6393391" y="1125415"/>
            <a:ext cx="643467" cy="33410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6469590" y="127049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6672791" y="127049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6571191" y="1164982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 flipH="1">
            <a:off x="7784042" y="1688123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H="1">
            <a:off x="7784042" y="1793631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>
            <a:off x="4228042" y="4642338"/>
            <a:ext cx="30268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8" name="Rectangle 50" descr="Rombos punteados"/>
          <p:cNvSpPr>
            <a:spLocks noChangeArrowheads="1"/>
          </p:cNvSpPr>
          <p:nvPr/>
        </p:nvSpPr>
        <p:spPr bwMode="auto">
          <a:xfrm>
            <a:off x="1920875" y="1283677"/>
            <a:ext cx="541866" cy="175846"/>
          </a:xfrm>
          <a:prstGeom prst="rect">
            <a:avLst/>
          </a:prstGeom>
          <a:pattFill prst="dotDmnd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71406" y="1142984"/>
            <a:ext cx="1932517" cy="5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dirty="0"/>
              <a:t>VENTILACIONES </a:t>
            </a:r>
          </a:p>
          <a:p>
            <a:pPr algn="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DE  SOTANOS</a:t>
            </a: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7072330" y="1928802"/>
            <a:ext cx="192879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FUEGO </a:t>
            </a:r>
            <a:r>
              <a:rPr lang="es-ES_tradnl" sz="1600" dirty="0" smtClean="0"/>
              <a:t> ABIERTO</a:t>
            </a:r>
            <a:endParaRPr lang="es-ES_tradnl" sz="1600" dirty="0"/>
          </a:p>
        </p:txBody>
      </p:sp>
      <p:sp>
        <p:nvSpPr>
          <p:cNvPr id="12341" name="Freeform 53" descr="70%"/>
          <p:cNvSpPr>
            <a:spLocks/>
          </p:cNvSpPr>
          <p:nvPr/>
        </p:nvSpPr>
        <p:spPr bwMode="auto">
          <a:xfrm>
            <a:off x="5445124" y="4431323"/>
            <a:ext cx="1830918" cy="1161684"/>
          </a:xfrm>
          <a:custGeom>
            <a:avLst/>
            <a:gdLst/>
            <a:ahLst/>
            <a:cxnLst>
              <a:cxn ang="0">
                <a:pos x="500" y="71"/>
              </a:cxn>
              <a:cxn ang="0">
                <a:pos x="571" y="127"/>
              </a:cxn>
              <a:cxn ang="0">
                <a:pos x="591" y="206"/>
              </a:cxn>
              <a:cxn ang="0">
                <a:pos x="669" y="198"/>
              </a:cxn>
              <a:cxn ang="0">
                <a:pos x="721" y="254"/>
              </a:cxn>
              <a:cxn ang="0">
                <a:pos x="760" y="365"/>
              </a:cxn>
              <a:cxn ang="0">
                <a:pos x="851" y="389"/>
              </a:cxn>
              <a:cxn ang="0">
                <a:pos x="812" y="563"/>
              </a:cxn>
              <a:cxn ang="0">
                <a:pos x="747" y="571"/>
              </a:cxn>
              <a:cxn ang="0">
                <a:pos x="727" y="619"/>
              </a:cxn>
              <a:cxn ang="0">
                <a:pos x="864" y="619"/>
              </a:cxn>
              <a:cxn ang="0">
                <a:pos x="812" y="682"/>
              </a:cxn>
              <a:cxn ang="0">
                <a:pos x="773" y="674"/>
              </a:cxn>
              <a:cxn ang="0">
                <a:pos x="747" y="746"/>
              </a:cxn>
              <a:cxn ang="0">
                <a:pos x="766" y="786"/>
              </a:cxn>
              <a:cxn ang="0">
                <a:pos x="779" y="825"/>
              </a:cxn>
              <a:cxn ang="0">
                <a:pos x="727" y="936"/>
              </a:cxn>
              <a:cxn ang="0">
                <a:pos x="649" y="936"/>
              </a:cxn>
              <a:cxn ang="0">
                <a:pos x="565" y="992"/>
              </a:cxn>
              <a:cxn ang="0">
                <a:pos x="604" y="1008"/>
              </a:cxn>
              <a:cxn ang="0">
                <a:pos x="493" y="1056"/>
              </a:cxn>
              <a:cxn ang="0">
                <a:pos x="396" y="1032"/>
              </a:cxn>
              <a:cxn ang="0">
                <a:pos x="357" y="984"/>
              </a:cxn>
              <a:cxn ang="0">
                <a:pos x="227" y="952"/>
              </a:cxn>
              <a:cxn ang="0">
                <a:pos x="376" y="913"/>
              </a:cxn>
              <a:cxn ang="0">
                <a:pos x="389" y="936"/>
              </a:cxn>
              <a:cxn ang="0">
                <a:pos x="435" y="913"/>
              </a:cxn>
              <a:cxn ang="0">
                <a:pos x="298" y="801"/>
              </a:cxn>
              <a:cxn ang="0">
                <a:pos x="220" y="849"/>
              </a:cxn>
              <a:cxn ang="0">
                <a:pos x="162" y="762"/>
              </a:cxn>
              <a:cxn ang="0">
                <a:pos x="90" y="714"/>
              </a:cxn>
              <a:cxn ang="0">
                <a:pos x="71" y="643"/>
              </a:cxn>
              <a:cxn ang="0">
                <a:pos x="45" y="563"/>
              </a:cxn>
              <a:cxn ang="0">
                <a:pos x="0" y="468"/>
              </a:cxn>
              <a:cxn ang="0">
                <a:pos x="123" y="436"/>
              </a:cxn>
              <a:cxn ang="0">
                <a:pos x="77" y="516"/>
              </a:cxn>
              <a:cxn ang="0">
                <a:pos x="123" y="476"/>
              </a:cxn>
              <a:cxn ang="0">
                <a:pos x="181" y="460"/>
              </a:cxn>
              <a:cxn ang="0">
                <a:pos x="162" y="404"/>
              </a:cxn>
              <a:cxn ang="0">
                <a:pos x="64" y="357"/>
              </a:cxn>
              <a:cxn ang="0">
                <a:pos x="51" y="309"/>
              </a:cxn>
              <a:cxn ang="0">
                <a:pos x="142" y="269"/>
              </a:cxn>
              <a:cxn ang="0">
                <a:pos x="103" y="222"/>
              </a:cxn>
              <a:cxn ang="0">
                <a:pos x="194" y="174"/>
              </a:cxn>
              <a:cxn ang="0">
                <a:pos x="194" y="238"/>
              </a:cxn>
              <a:cxn ang="0">
                <a:pos x="311" y="214"/>
              </a:cxn>
              <a:cxn ang="0">
                <a:pos x="253" y="127"/>
              </a:cxn>
              <a:cxn ang="0">
                <a:pos x="175" y="134"/>
              </a:cxn>
              <a:cxn ang="0">
                <a:pos x="201" y="55"/>
              </a:cxn>
              <a:cxn ang="0">
                <a:pos x="298" y="0"/>
              </a:cxn>
              <a:cxn ang="0">
                <a:pos x="441" y="79"/>
              </a:cxn>
            </a:cxnLst>
            <a:rect l="0" t="0" r="r" b="b"/>
            <a:pathLst>
              <a:path w="865" h="1057">
                <a:moveTo>
                  <a:pt x="441" y="79"/>
                </a:moveTo>
                <a:lnTo>
                  <a:pt x="467" y="55"/>
                </a:lnTo>
                <a:lnTo>
                  <a:pt x="487" y="47"/>
                </a:lnTo>
                <a:lnTo>
                  <a:pt x="500" y="71"/>
                </a:lnTo>
                <a:lnTo>
                  <a:pt x="500" y="103"/>
                </a:lnTo>
                <a:lnTo>
                  <a:pt x="552" y="119"/>
                </a:lnTo>
                <a:lnTo>
                  <a:pt x="591" y="119"/>
                </a:lnTo>
                <a:lnTo>
                  <a:pt x="571" y="127"/>
                </a:lnTo>
                <a:lnTo>
                  <a:pt x="552" y="158"/>
                </a:lnTo>
                <a:lnTo>
                  <a:pt x="552" y="182"/>
                </a:lnTo>
                <a:lnTo>
                  <a:pt x="571" y="206"/>
                </a:lnTo>
                <a:lnTo>
                  <a:pt x="591" y="206"/>
                </a:lnTo>
                <a:lnTo>
                  <a:pt x="617" y="206"/>
                </a:lnTo>
                <a:lnTo>
                  <a:pt x="643" y="182"/>
                </a:lnTo>
                <a:lnTo>
                  <a:pt x="669" y="174"/>
                </a:lnTo>
                <a:lnTo>
                  <a:pt x="669" y="198"/>
                </a:lnTo>
                <a:lnTo>
                  <a:pt x="669" y="222"/>
                </a:lnTo>
                <a:lnTo>
                  <a:pt x="695" y="222"/>
                </a:lnTo>
                <a:lnTo>
                  <a:pt x="701" y="246"/>
                </a:lnTo>
                <a:lnTo>
                  <a:pt x="721" y="254"/>
                </a:lnTo>
                <a:lnTo>
                  <a:pt x="727" y="317"/>
                </a:lnTo>
                <a:lnTo>
                  <a:pt x="727" y="341"/>
                </a:lnTo>
                <a:lnTo>
                  <a:pt x="747" y="333"/>
                </a:lnTo>
                <a:lnTo>
                  <a:pt x="760" y="365"/>
                </a:lnTo>
                <a:lnTo>
                  <a:pt x="760" y="412"/>
                </a:lnTo>
                <a:lnTo>
                  <a:pt x="779" y="412"/>
                </a:lnTo>
                <a:lnTo>
                  <a:pt x="799" y="412"/>
                </a:lnTo>
                <a:lnTo>
                  <a:pt x="851" y="389"/>
                </a:lnTo>
                <a:lnTo>
                  <a:pt x="851" y="468"/>
                </a:lnTo>
                <a:lnTo>
                  <a:pt x="851" y="531"/>
                </a:lnTo>
                <a:lnTo>
                  <a:pt x="831" y="547"/>
                </a:lnTo>
                <a:lnTo>
                  <a:pt x="812" y="563"/>
                </a:lnTo>
                <a:lnTo>
                  <a:pt x="747" y="571"/>
                </a:lnTo>
                <a:lnTo>
                  <a:pt x="708" y="571"/>
                </a:lnTo>
                <a:lnTo>
                  <a:pt x="727" y="571"/>
                </a:lnTo>
                <a:lnTo>
                  <a:pt x="747" y="571"/>
                </a:lnTo>
                <a:lnTo>
                  <a:pt x="727" y="579"/>
                </a:lnTo>
                <a:lnTo>
                  <a:pt x="708" y="595"/>
                </a:lnTo>
                <a:lnTo>
                  <a:pt x="708" y="619"/>
                </a:lnTo>
                <a:lnTo>
                  <a:pt x="727" y="619"/>
                </a:lnTo>
                <a:lnTo>
                  <a:pt x="747" y="619"/>
                </a:lnTo>
                <a:lnTo>
                  <a:pt x="799" y="619"/>
                </a:lnTo>
                <a:lnTo>
                  <a:pt x="818" y="619"/>
                </a:lnTo>
                <a:lnTo>
                  <a:pt x="864" y="619"/>
                </a:lnTo>
                <a:lnTo>
                  <a:pt x="851" y="643"/>
                </a:lnTo>
                <a:lnTo>
                  <a:pt x="851" y="666"/>
                </a:lnTo>
                <a:lnTo>
                  <a:pt x="831" y="682"/>
                </a:lnTo>
                <a:lnTo>
                  <a:pt x="812" y="682"/>
                </a:lnTo>
                <a:lnTo>
                  <a:pt x="792" y="682"/>
                </a:lnTo>
                <a:lnTo>
                  <a:pt x="773" y="682"/>
                </a:lnTo>
                <a:lnTo>
                  <a:pt x="792" y="674"/>
                </a:lnTo>
                <a:lnTo>
                  <a:pt x="773" y="674"/>
                </a:lnTo>
                <a:lnTo>
                  <a:pt x="727" y="674"/>
                </a:lnTo>
                <a:lnTo>
                  <a:pt x="747" y="666"/>
                </a:lnTo>
                <a:lnTo>
                  <a:pt x="747" y="690"/>
                </a:lnTo>
                <a:lnTo>
                  <a:pt x="747" y="746"/>
                </a:lnTo>
                <a:lnTo>
                  <a:pt x="708" y="762"/>
                </a:lnTo>
                <a:lnTo>
                  <a:pt x="708" y="786"/>
                </a:lnTo>
                <a:lnTo>
                  <a:pt x="747" y="786"/>
                </a:lnTo>
                <a:lnTo>
                  <a:pt x="766" y="786"/>
                </a:lnTo>
                <a:lnTo>
                  <a:pt x="734" y="778"/>
                </a:lnTo>
                <a:lnTo>
                  <a:pt x="753" y="778"/>
                </a:lnTo>
                <a:lnTo>
                  <a:pt x="773" y="801"/>
                </a:lnTo>
                <a:lnTo>
                  <a:pt x="779" y="825"/>
                </a:lnTo>
                <a:lnTo>
                  <a:pt x="779" y="849"/>
                </a:lnTo>
                <a:lnTo>
                  <a:pt x="760" y="905"/>
                </a:lnTo>
                <a:lnTo>
                  <a:pt x="753" y="928"/>
                </a:lnTo>
                <a:lnTo>
                  <a:pt x="727" y="936"/>
                </a:lnTo>
                <a:lnTo>
                  <a:pt x="688" y="936"/>
                </a:lnTo>
                <a:lnTo>
                  <a:pt x="669" y="936"/>
                </a:lnTo>
                <a:lnTo>
                  <a:pt x="688" y="936"/>
                </a:lnTo>
                <a:lnTo>
                  <a:pt x="649" y="936"/>
                </a:lnTo>
                <a:lnTo>
                  <a:pt x="623" y="952"/>
                </a:lnTo>
                <a:lnTo>
                  <a:pt x="597" y="952"/>
                </a:lnTo>
                <a:lnTo>
                  <a:pt x="584" y="976"/>
                </a:lnTo>
                <a:lnTo>
                  <a:pt x="565" y="992"/>
                </a:lnTo>
                <a:lnTo>
                  <a:pt x="519" y="992"/>
                </a:lnTo>
                <a:lnTo>
                  <a:pt x="500" y="1000"/>
                </a:lnTo>
                <a:lnTo>
                  <a:pt x="565" y="1000"/>
                </a:lnTo>
                <a:lnTo>
                  <a:pt x="604" y="1008"/>
                </a:lnTo>
                <a:lnTo>
                  <a:pt x="584" y="1032"/>
                </a:lnTo>
                <a:lnTo>
                  <a:pt x="565" y="1032"/>
                </a:lnTo>
                <a:lnTo>
                  <a:pt x="519" y="1032"/>
                </a:lnTo>
                <a:lnTo>
                  <a:pt x="493" y="1056"/>
                </a:lnTo>
                <a:lnTo>
                  <a:pt x="448" y="1056"/>
                </a:lnTo>
                <a:lnTo>
                  <a:pt x="402" y="1056"/>
                </a:lnTo>
                <a:lnTo>
                  <a:pt x="383" y="1056"/>
                </a:lnTo>
                <a:lnTo>
                  <a:pt x="396" y="1032"/>
                </a:lnTo>
                <a:lnTo>
                  <a:pt x="396" y="1008"/>
                </a:lnTo>
                <a:lnTo>
                  <a:pt x="396" y="984"/>
                </a:lnTo>
                <a:lnTo>
                  <a:pt x="376" y="984"/>
                </a:lnTo>
                <a:lnTo>
                  <a:pt x="357" y="984"/>
                </a:lnTo>
                <a:lnTo>
                  <a:pt x="305" y="984"/>
                </a:lnTo>
                <a:lnTo>
                  <a:pt x="285" y="984"/>
                </a:lnTo>
                <a:lnTo>
                  <a:pt x="233" y="984"/>
                </a:lnTo>
                <a:lnTo>
                  <a:pt x="227" y="952"/>
                </a:lnTo>
                <a:lnTo>
                  <a:pt x="227" y="928"/>
                </a:lnTo>
                <a:lnTo>
                  <a:pt x="272" y="913"/>
                </a:lnTo>
                <a:lnTo>
                  <a:pt x="337" y="913"/>
                </a:lnTo>
                <a:lnTo>
                  <a:pt x="376" y="913"/>
                </a:lnTo>
                <a:lnTo>
                  <a:pt x="357" y="928"/>
                </a:lnTo>
                <a:lnTo>
                  <a:pt x="337" y="936"/>
                </a:lnTo>
                <a:lnTo>
                  <a:pt x="370" y="936"/>
                </a:lnTo>
                <a:lnTo>
                  <a:pt x="389" y="936"/>
                </a:lnTo>
                <a:lnTo>
                  <a:pt x="441" y="936"/>
                </a:lnTo>
                <a:lnTo>
                  <a:pt x="493" y="936"/>
                </a:lnTo>
                <a:lnTo>
                  <a:pt x="454" y="921"/>
                </a:lnTo>
                <a:lnTo>
                  <a:pt x="435" y="913"/>
                </a:lnTo>
                <a:lnTo>
                  <a:pt x="428" y="857"/>
                </a:lnTo>
                <a:lnTo>
                  <a:pt x="383" y="833"/>
                </a:lnTo>
                <a:lnTo>
                  <a:pt x="337" y="809"/>
                </a:lnTo>
                <a:lnTo>
                  <a:pt x="298" y="801"/>
                </a:lnTo>
                <a:lnTo>
                  <a:pt x="279" y="801"/>
                </a:lnTo>
                <a:lnTo>
                  <a:pt x="266" y="825"/>
                </a:lnTo>
                <a:lnTo>
                  <a:pt x="246" y="841"/>
                </a:lnTo>
                <a:lnTo>
                  <a:pt x="220" y="849"/>
                </a:lnTo>
                <a:lnTo>
                  <a:pt x="194" y="857"/>
                </a:lnTo>
                <a:lnTo>
                  <a:pt x="188" y="833"/>
                </a:lnTo>
                <a:lnTo>
                  <a:pt x="168" y="825"/>
                </a:lnTo>
                <a:lnTo>
                  <a:pt x="162" y="762"/>
                </a:lnTo>
                <a:lnTo>
                  <a:pt x="162" y="714"/>
                </a:lnTo>
                <a:lnTo>
                  <a:pt x="142" y="714"/>
                </a:lnTo>
                <a:lnTo>
                  <a:pt x="116" y="714"/>
                </a:lnTo>
                <a:lnTo>
                  <a:pt x="90" y="714"/>
                </a:lnTo>
                <a:lnTo>
                  <a:pt x="64" y="706"/>
                </a:lnTo>
                <a:lnTo>
                  <a:pt x="51" y="682"/>
                </a:lnTo>
                <a:lnTo>
                  <a:pt x="32" y="674"/>
                </a:lnTo>
                <a:lnTo>
                  <a:pt x="71" y="643"/>
                </a:lnTo>
                <a:lnTo>
                  <a:pt x="77" y="619"/>
                </a:lnTo>
                <a:lnTo>
                  <a:pt x="58" y="619"/>
                </a:lnTo>
                <a:lnTo>
                  <a:pt x="45" y="587"/>
                </a:lnTo>
                <a:lnTo>
                  <a:pt x="45" y="563"/>
                </a:lnTo>
                <a:lnTo>
                  <a:pt x="25" y="563"/>
                </a:lnTo>
                <a:lnTo>
                  <a:pt x="6" y="555"/>
                </a:lnTo>
                <a:lnTo>
                  <a:pt x="0" y="531"/>
                </a:lnTo>
                <a:lnTo>
                  <a:pt x="0" y="468"/>
                </a:lnTo>
                <a:lnTo>
                  <a:pt x="19" y="444"/>
                </a:lnTo>
                <a:lnTo>
                  <a:pt x="71" y="428"/>
                </a:lnTo>
                <a:lnTo>
                  <a:pt x="123" y="412"/>
                </a:lnTo>
                <a:lnTo>
                  <a:pt x="123" y="436"/>
                </a:lnTo>
                <a:lnTo>
                  <a:pt x="129" y="460"/>
                </a:lnTo>
                <a:lnTo>
                  <a:pt x="90" y="468"/>
                </a:lnTo>
                <a:lnTo>
                  <a:pt x="77" y="492"/>
                </a:lnTo>
                <a:lnTo>
                  <a:pt x="77" y="516"/>
                </a:lnTo>
                <a:lnTo>
                  <a:pt x="97" y="516"/>
                </a:lnTo>
                <a:lnTo>
                  <a:pt x="116" y="524"/>
                </a:lnTo>
                <a:lnTo>
                  <a:pt x="123" y="500"/>
                </a:lnTo>
                <a:lnTo>
                  <a:pt x="123" y="476"/>
                </a:lnTo>
                <a:lnTo>
                  <a:pt x="142" y="484"/>
                </a:lnTo>
                <a:lnTo>
                  <a:pt x="162" y="484"/>
                </a:lnTo>
                <a:lnTo>
                  <a:pt x="181" y="484"/>
                </a:lnTo>
                <a:lnTo>
                  <a:pt x="181" y="460"/>
                </a:lnTo>
                <a:lnTo>
                  <a:pt x="181" y="436"/>
                </a:lnTo>
                <a:lnTo>
                  <a:pt x="201" y="412"/>
                </a:lnTo>
                <a:lnTo>
                  <a:pt x="181" y="404"/>
                </a:lnTo>
                <a:lnTo>
                  <a:pt x="162" y="404"/>
                </a:lnTo>
                <a:lnTo>
                  <a:pt x="162" y="381"/>
                </a:lnTo>
                <a:lnTo>
                  <a:pt x="142" y="373"/>
                </a:lnTo>
                <a:lnTo>
                  <a:pt x="116" y="357"/>
                </a:lnTo>
                <a:lnTo>
                  <a:pt x="64" y="357"/>
                </a:lnTo>
                <a:lnTo>
                  <a:pt x="45" y="365"/>
                </a:lnTo>
                <a:lnTo>
                  <a:pt x="32" y="341"/>
                </a:lnTo>
                <a:lnTo>
                  <a:pt x="19" y="317"/>
                </a:lnTo>
                <a:lnTo>
                  <a:pt x="51" y="309"/>
                </a:lnTo>
                <a:lnTo>
                  <a:pt x="90" y="309"/>
                </a:lnTo>
                <a:lnTo>
                  <a:pt x="90" y="285"/>
                </a:lnTo>
                <a:lnTo>
                  <a:pt x="116" y="269"/>
                </a:lnTo>
                <a:lnTo>
                  <a:pt x="142" y="269"/>
                </a:lnTo>
                <a:lnTo>
                  <a:pt x="149" y="246"/>
                </a:lnTo>
                <a:lnTo>
                  <a:pt x="129" y="246"/>
                </a:lnTo>
                <a:lnTo>
                  <a:pt x="110" y="246"/>
                </a:lnTo>
                <a:lnTo>
                  <a:pt x="103" y="222"/>
                </a:lnTo>
                <a:lnTo>
                  <a:pt x="97" y="198"/>
                </a:lnTo>
                <a:lnTo>
                  <a:pt x="123" y="182"/>
                </a:lnTo>
                <a:lnTo>
                  <a:pt x="142" y="174"/>
                </a:lnTo>
                <a:lnTo>
                  <a:pt x="194" y="174"/>
                </a:lnTo>
                <a:lnTo>
                  <a:pt x="233" y="174"/>
                </a:lnTo>
                <a:lnTo>
                  <a:pt x="201" y="190"/>
                </a:lnTo>
                <a:lnTo>
                  <a:pt x="194" y="214"/>
                </a:lnTo>
                <a:lnTo>
                  <a:pt x="194" y="238"/>
                </a:lnTo>
                <a:lnTo>
                  <a:pt x="233" y="254"/>
                </a:lnTo>
                <a:lnTo>
                  <a:pt x="285" y="262"/>
                </a:lnTo>
                <a:lnTo>
                  <a:pt x="311" y="238"/>
                </a:lnTo>
                <a:lnTo>
                  <a:pt x="311" y="214"/>
                </a:lnTo>
                <a:lnTo>
                  <a:pt x="311" y="158"/>
                </a:lnTo>
                <a:lnTo>
                  <a:pt x="311" y="134"/>
                </a:lnTo>
                <a:lnTo>
                  <a:pt x="292" y="127"/>
                </a:lnTo>
                <a:lnTo>
                  <a:pt x="253" y="127"/>
                </a:lnTo>
                <a:lnTo>
                  <a:pt x="233" y="127"/>
                </a:lnTo>
                <a:lnTo>
                  <a:pt x="181" y="150"/>
                </a:lnTo>
                <a:lnTo>
                  <a:pt x="162" y="158"/>
                </a:lnTo>
                <a:lnTo>
                  <a:pt x="175" y="134"/>
                </a:lnTo>
                <a:lnTo>
                  <a:pt x="175" y="111"/>
                </a:lnTo>
                <a:lnTo>
                  <a:pt x="175" y="87"/>
                </a:lnTo>
                <a:lnTo>
                  <a:pt x="181" y="63"/>
                </a:lnTo>
                <a:lnTo>
                  <a:pt x="201" y="55"/>
                </a:lnTo>
                <a:lnTo>
                  <a:pt x="220" y="31"/>
                </a:lnTo>
                <a:lnTo>
                  <a:pt x="240" y="15"/>
                </a:lnTo>
                <a:lnTo>
                  <a:pt x="259" y="0"/>
                </a:lnTo>
                <a:lnTo>
                  <a:pt x="298" y="0"/>
                </a:lnTo>
                <a:lnTo>
                  <a:pt x="305" y="23"/>
                </a:lnTo>
                <a:lnTo>
                  <a:pt x="324" y="23"/>
                </a:lnTo>
                <a:lnTo>
                  <a:pt x="370" y="47"/>
                </a:lnTo>
                <a:lnTo>
                  <a:pt x="441" y="79"/>
                </a:lnTo>
                <a:lnTo>
                  <a:pt x="415" y="55"/>
                </a:lnTo>
                <a:lnTo>
                  <a:pt x="402" y="79"/>
                </a:lnTo>
              </a:path>
            </a:pathLst>
          </a:custGeom>
          <a:pattFill prst="pct70">
            <a:fgClr>
              <a:srgbClr val="DDDDDD"/>
            </a:fgClr>
            <a:bgClr>
              <a:schemeClr val="bg1"/>
            </a:bgClr>
          </a:patt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auto">
          <a:xfrm>
            <a:off x="5996006" y="4653136"/>
            <a:ext cx="1219200" cy="8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ARBOLES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DE  TODO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600" dirty="0"/>
              <a:t>     TIPO      </a:t>
            </a:r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6287453" y="571480"/>
            <a:ext cx="1930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EQUIPAMIENTO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ELECTRICO</a:t>
            </a: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3226857" y="1222132"/>
            <a:ext cx="677334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45" name="Rectangle 57" descr="Horizontal clara"/>
          <p:cNvSpPr>
            <a:spLocks noChangeArrowheads="1"/>
          </p:cNvSpPr>
          <p:nvPr/>
        </p:nvSpPr>
        <p:spPr bwMode="auto">
          <a:xfrm>
            <a:off x="3319991" y="1270490"/>
            <a:ext cx="491067" cy="149469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46" name="Rectangle 58"/>
          <p:cNvSpPr>
            <a:spLocks noChangeArrowheads="1"/>
          </p:cNvSpPr>
          <p:nvPr/>
        </p:nvSpPr>
        <p:spPr bwMode="auto">
          <a:xfrm>
            <a:off x="2285984" y="571480"/>
            <a:ext cx="2743200" cy="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ACONDICIONADOR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600" dirty="0"/>
              <a:t>                DE AIRE</a:t>
            </a:r>
          </a:p>
        </p:txBody>
      </p:sp>
      <p:sp>
        <p:nvSpPr>
          <p:cNvPr id="12347" name="Rectangle 59"/>
          <p:cNvSpPr>
            <a:spLocks noChangeArrowheads="1"/>
          </p:cNvSpPr>
          <p:nvPr/>
        </p:nvSpPr>
        <p:spPr bwMode="auto">
          <a:xfrm>
            <a:off x="1819276" y="1968379"/>
            <a:ext cx="647700" cy="70558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2348" name="Object 60"/>
          <p:cNvGraphicFramePr>
            <a:graphicFrameLocks/>
          </p:cNvGraphicFramePr>
          <p:nvPr/>
        </p:nvGraphicFramePr>
        <p:xfrm>
          <a:off x="1889123" y="2004646"/>
          <a:ext cx="524934" cy="641838"/>
        </p:xfrm>
        <a:graphic>
          <a:graphicData uri="http://schemas.openxmlformats.org/presentationml/2006/ole">
            <p:oleObj spid="_x0000_s69635" name="ClipArt" r:id="rId5" imgW="393700" imgH="927100" progId="">
              <p:embed/>
            </p:oleObj>
          </a:graphicData>
        </a:graphic>
      </p:graphicFrame>
      <p:sp>
        <p:nvSpPr>
          <p:cNvPr id="12349" name="Rectangle 61"/>
          <p:cNvSpPr>
            <a:spLocks noChangeArrowheads="1"/>
          </p:cNvSpPr>
          <p:nvPr/>
        </p:nvSpPr>
        <p:spPr bwMode="auto">
          <a:xfrm>
            <a:off x="1795991" y="2642088"/>
            <a:ext cx="694266" cy="4396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50" name="Rectangle 62"/>
          <p:cNvSpPr>
            <a:spLocks noChangeArrowheads="1"/>
          </p:cNvSpPr>
          <p:nvPr/>
        </p:nvSpPr>
        <p:spPr bwMode="auto">
          <a:xfrm>
            <a:off x="498460" y="2214554"/>
            <a:ext cx="19304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VENTANAS</a:t>
            </a:r>
          </a:p>
        </p:txBody>
      </p:sp>
      <p:sp>
        <p:nvSpPr>
          <p:cNvPr id="12351" name="Rectangle 63"/>
          <p:cNvSpPr>
            <a:spLocks noChangeArrowheads="1"/>
          </p:cNvSpPr>
          <p:nvPr/>
        </p:nvSpPr>
        <p:spPr bwMode="auto">
          <a:xfrm>
            <a:off x="1398058" y="3015761"/>
            <a:ext cx="1185333" cy="12485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52" name="Rectangle 64"/>
          <p:cNvSpPr>
            <a:spLocks noChangeArrowheads="1"/>
          </p:cNvSpPr>
          <p:nvPr/>
        </p:nvSpPr>
        <p:spPr bwMode="auto">
          <a:xfrm>
            <a:off x="1508125" y="3072911"/>
            <a:ext cx="965200" cy="118696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53" name="Rectangle 65"/>
          <p:cNvSpPr>
            <a:spLocks noChangeArrowheads="1"/>
          </p:cNvSpPr>
          <p:nvPr/>
        </p:nvSpPr>
        <p:spPr bwMode="auto">
          <a:xfrm>
            <a:off x="1381124" y="4325816"/>
            <a:ext cx="17272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ACCESOS</a:t>
            </a:r>
          </a:p>
        </p:txBody>
      </p:sp>
      <p:sp>
        <p:nvSpPr>
          <p:cNvPr id="12354" name="Rectangle 66"/>
          <p:cNvSpPr>
            <a:spLocks noChangeArrowheads="1"/>
          </p:cNvSpPr>
          <p:nvPr/>
        </p:nvSpPr>
        <p:spPr bwMode="auto">
          <a:xfrm>
            <a:off x="3311524" y="2643182"/>
            <a:ext cx="1219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0.90 </a:t>
            </a:r>
            <a:r>
              <a:rPr lang="es-ES_tradnl" dirty="0"/>
              <a:t>m.</a:t>
            </a:r>
          </a:p>
        </p:txBody>
      </p:sp>
      <p:sp>
        <p:nvSpPr>
          <p:cNvPr id="12355" name="Rectangle 67"/>
          <p:cNvSpPr>
            <a:spLocks noChangeArrowheads="1"/>
          </p:cNvSpPr>
          <p:nvPr/>
        </p:nvSpPr>
        <p:spPr bwMode="auto">
          <a:xfrm>
            <a:off x="6036750" y="2708921"/>
            <a:ext cx="11176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3 </a:t>
            </a:r>
            <a:r>
              <a:rPr lang="es-ES_tradnl" dirty="0"/>
              <a:t>m.</a:t>
            </a:r>
          </a:p>
        </p:txBody>
      </p:sp>
      <p:sp>
        <p:nvSpPr>
          <p:cNvPr id="12356" name="Rectangle 68"/>
          <p:cNvSpPr>
            <a:spLocks noChangeArrowheads="1"/>
          </p:cNvSpPr>
          <p:nvPr/>
        </p:nvSpPr>
        <p:spPr bwMode="auto">
          <a:xfrm rot="16140000">
            <a:off x="4341548" y="1709545"/>
            <a:ext cx="78262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3 m.</a:t>
            </a:r>
            <a:endParaRPr lang="es-ES_tradnl" dirty="0"/>
          </a:p>
        </p:txBody>
      </p:sp>
      <p:sp>
        <p:nvSpPr>
          <p:cNvPr id="12357" name="Rectangle 69"/>
          <p:cNvSpPr>
            <a:spLocks noChangeArrowheads="1"/>
          </p:cNvSpPr>
          <p:nvPr/>
        </p:nvSpPr>
        <p:spPr bwMode="auto">
          <a:xfrm rot="16140000">
            <a:off x="4198106" y="3702403"/>
            <a:ext cx="107719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0.90 m.</a:t>
            </a:r>
            <a:endParaRPr lang="es-ES_tradnl" dirty="0"/>
          </a:p>
        </p:txBody>
      </p:sp>
      <p:graphicFrame>
        <p:nvGraphicFramePr>
          <p:cNvPr id="12360" name="Object 72"/>
          <p:cNvGraphicFramePr>
            <a:graphicFrameLocks/>
          </p:cNvGraphicFramePr>
          <p:nvPr/>
        </p:nvGraphicFramePr>
        <p:xfrm>
          <a:off x="1520826" y="3165232"/>
          <a:ext cx="893233" cy="1116623"/>
        </p:xfrm>
        <a:graphic>
          <a:graphicData uri="http://schemas.openxmlformats.org/presentationml/2006/ole">
            <p:oleObj spid="_x0000_s69636" name="ClipArt" r:id="rId6" imgW="669925" imgH="1612900" progId="">
              <p:embed/>
            </p:oleObj>
          </a:graphicData>
        </a:graphic>
      </p:graphicFrame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7072330" y="5857892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200" dirty="0" smtClean="0"/>
              <a:t>Tanques con capacidad de 0,50 m3 a 1,85 m3 </a:t>
            </a:r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Agua Corriente – Fría y Caliente</a:t>
            </a:r>
            <a:endParaRPr lang="es-E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 descr="70%"/>
          <p:cNvSpPr>
            <a:spLocks/>
          </p:cNvSpPr>
          <p:nvPr/>
        </p:nvSpPr>
        <p:spPr bwMode="auto">
          <a:xfrm>
            <a:off x="6145210" y="3851031"/>
            <a:ext cx="1830918" cy="1161684"/>
          </a:xfrm>
          <a:custGeom>
            <a:avLst/>
            <a:gdLst/>
            <a:ahLst/>
            <a:cxnLst>
              <a:cxn ang="0">
                <a:pos x="500" y="71"/>
              </a:cxn>
              <a:cxn ang="0">
                <a:pos x="571" y="127"/>
              </a:cxn>
              <a:cxn ang="0">
                <a:pos x="591" y="206"/>
              </a:cxn>
              <a:cxn ang="0">
                <a:pos x="669" y="198"/>
              </a:cxn>
              <a:cxn ang="0">
                <a:pos x="721" y="254"/>
              </a:cxn>
              <a:cxn ang="0">
                <a:pos x="760" y="365"/>
              </a:cxn>
              <a:cxn ang="0">
                <a:pos x="851" y="389"/>
              </a:cxn>
              <a:cxn ang="0">
                <a:pos x="812" y="563"/>
              </a:cxn>
              <a:cxn ang="0">
                <a:pos x="747" y="571"/>
              </a:cxn>
              <a:cxn ang="0">
                <a:pos x="727" y="619"/>
              </a:cxn>
              <a:cxn ang="0">
                <a:pos x="864" y="619"/>
              </a:cxn>
              <a:cxn ang="0">
                <a:pos x="812" y="682"/>
              </a:cxn>
              <a:cxn ang="0">
                <a:pos x="773" y="674"/>
              </a:cxn>
              <a:cxn ang="0">
                <a:pos x="747" y="746"/>
              </a:cxn>
              <a:cxn ang="0">
                <a:pos x="766" y="786"/>
              </a:cxn>
              <a:cxn ang="0">
                <a:pos x="779" y="825"/>
              </a:cxn>
              <a:cxn ang="0">
                <a:pos x="727" y="936"/>
              </a:cxn>
              <a:cxn ang="0">
                <a:pos x="649" y="936"/>
              </a:cxn>
              <a:cxn ang="0">
                <a:pos x="565" y="992"/>
              </a:cxn>
              <a:cxn ang="0">
                <a:pos x="604" y="1008"/>
              </a:cxn>
              <a:cxn ang="0">
                <a:pos x="493" y="1056"/>
              </a:cxn>
              <a:cxn ang="0">
                <a:pos x="396" y="1032"/>
              </a:cxn>
              <a:cxn ang="0">
                <a:pos x="357" y="984"/>
              </a:cxn>
              <a:cxn ang="0">
                <a:pos x="227" y="952"/>
              </a:cxn>
              <a:cxn ang="0">
                <a:pos x="376" y="913"/>
              </a:cxn>
              <a:cxn ang="0">
                <a:pos x="389" y="936"/>
              </a:cxn>
              <a:cxn ang="0">
                <a:pos x="435" y="913"/>
              </a:cxn>
              <a:cxn ang="0">
                <a:pos x="298" y="801"/>
              </a:cxn>
              <a:cxn ang="0">
                <a:pos x="220" y="849"/>
              </a:cxn>
              <a:cxn ang="0">
                <a:pos x="162" y="762"/>
              </a:cxn>
              <a:cxn ang="0">
                <a:pos x="90" y="714"/>
              </a:cxn>
              <a:cxn ang="0">
                <a:pos x="71" y="643"/>
              </a:cxn>
              <a:cxn ang="0">
                <a:pos x="45" y="563"/>
              </a:cxn>
              <a:cxn ang="0">
                <a:pos x="0" y="468"/>
              </a:cxn>
              <a:cxn ang="0">
                <a:pos x="123" y="436"/>
              </a:cxn>
              <a:cxn ang="0">
                <a:pos x="77" y="516"/>
              </a:cxn>
              <a:cxn ang="0">
                <a:pos x="123" y="476"/>
              </a:cxn>
              <a:cxn ang="0">
                <a:pos x="181" y="460"/>
              </a:cxn>
              <a:cxn ang="0">
                <a:pos x="162" y="404"/>
              </a:cxn>
              <a:cxn ang="0">
                <a:pos x="64" y="357"/>
              </a:cxn>
              <a:cxn ang="0">
                <a:pos x="51" y="309"/>
              </a:cxn>
              <a:cxn ang="0">
                <a:pos x="142" y="269"/>
              </a:cxn>
              <a:cxn ang="0">
                <a:pos x="103" y="222"/>
              </a:cxn>
              <a:cxn ang="0">
                <a:pos x="194" y="174"/>
              </a:cxn>
              <a:cxn ang="0">
                <a:pos x="194" y="238"/>
              </a:cxn>
              <a:cxn ang="0">
                <a:pos x="311" y="214"/>
              </a:cxn>
              <a:cxn ang="0">
                <a:pos x="253" y="127"/>
              </a:cxn>
              <a:cxn ang="0">
                <a:pos x="175" y="134"/>
              </a:cxn>
              <a:cxn ang="0">
                <a:pos x="201" y="55"/>
              </a:cxn>
              <a:cxn ang="0">
                <a:pos x="298" y="0"/>
              </a:cxn>
              <a:cxn ang="0">
                <a:pos x="441" y="79"/>
              </a:cxn>
            </a:cxnLst>
            <a:rect l="0" t="0" r="r" b="b"/>
            <a:pathLst>
              <a:path w="865" h="1057">
                <a:moveTo>
                  <a:pt x="441" y="79"/>
                </a:moveTo>
                <a:lnTo>
                  <a:pt x="467" y="55"/>
                </a:lnTo>
                <a:lnTo>
                  <a:pt x="487" y="47"/>
                </a:lnTo>
                <a:lnTo>
                  <a:pt x="500" y="71"/>
                </a:lnTo>
                <a:lnTo>
                  <a:pt x="500" y="103"/>
                </a:lnTo>
                <a:lnTo>
                  <a:pt x="552" y="119"/>
                </a:lnTo>
                <a:lnTo>
                  <a:pt x="591" y="119"/>
                </a:lnTo>
                <a:lnTo>
                  <a:pt x="571" y="127"/>
                </a:lnTo>
                <a:lnTo>
                  <a:pt x="552" y="158"/>
                </a:lnTo>
                <a:lnTo>
                  <a:pt x="552" y="182"/>
                </a:lnTo>
                <a:lnTo>
                  <a:pt x="571" y="206"/>
                </a:lnTo>
                <a:lnTo>
                  <a:pt x="591" y="206"/>
                </a:lnTo>
                <a:lnTo>
                  <a:pt x="617" y="206"/>
                </a:lnTo>
                <a:lnTo>
                  <a:pt x="643" y="182"/>
                </a:lnTo>
                <a:lnTo>
                  <a:pt x="669" y="174"/>
                </a:lnTo>
                <a:lnTo>
                  <a:pt x="669" y="198"/>
                </a:lnTo>
                <a:lnTo>
                  <a:pt x="669" y="222"/>
                </a:lnTo>
                <a:lnTo>
                  <a:pt x="695" y="222"/>
                </a:lnTo>
                <a:lnTo>
                  <a:pt x="701" y="246"/>
                </a:lnTo>
                <a:lnTo>
                  <a:pt x="721" y="254"/>
                </a:lnTo>
                <a:lnTo>
                  <a:pt x="727" y="317"/>
                </a:lnTo>
                <a:lnTo>
                  <a:pt x="727" y="341"/>
                </a:lnTo>
                <a:lnTo>
                  <a:pt x="747" y="333"/>
                </a:lnTo>
                <a:lnTo>
                  <a:pt x="760" y="365"/>
                </a:lnTo>
                <a:lnTo>
                  <a:pt x="760" y="412"/>
                </a:lnTo>
                <a:lnTo>
                  <a:pt x="779" y="412"/>
                </a:lnTo>
                <a:lnTo>
                  <a:pt x="799" y="412"/>
                </a:lnTo>
                <a:lnTo>
                  <a:pt x="851" y="389"/>
                </a:lnTo>
                <a:lnTo>
                  <a:pt x="851" y="468"/>
                </a:lnTo>
                <a:lnTo>
                  <a:pt x="851" y="531"/>
                </a:lnTo>
                <a:lnTo>
                  <a:pt x="831" y="547"/>
                </a:lnTo>
                <a:lnTo>
                  <a:pt x="812" y="563"/>
                </a:lnTo>
                <a:lnTo>
                  <a:pt x="747" y="571"/>
                </a:lnTo>
                <a:lnTo>
                  <a:pt x="708" y="571"/>
                </a:lnTo>
                <a:lnTo>
                  <a:pt x="727" y="571"/>
                </a:lnTo>
                <a:lnTo>
                  <a:pt x="747" y="571"/>
                </a:lnTo>
                <a:lnTo>
                  <a:pt x="727" y="579"/>
                </a:lnTo>
                <a:lnTo>
                  <a:pt x="708" y="595"/>
                </a:lnTo>
                <a:lnTo>
                  <a:pt x="708" y="619"/>
                </a:lnTo>
                <a:lnTo>
                  <a:pt x="727" y="619"/>
                </a:lnTo>
                <a:lnTo>
                  <a:pt x="747" y="619"/>
                </a:lnTo>
                <a:lnTo>
                  <a:pt x="799" y="619"/>
                </a:lnTo>
                <a:lnTo>
                  <a:pt x="818" y="619"/>
                </a:lnTo>
                <a:lnTo>
                  <a:pt x="864" y="619"/>
                </a:lnTo>
                <a:lnTo>
                  <a:pt x="851" y="643"/>
                </a:lnTo>
                <a:lnTo>
                  <a:pt x="851" y="666"/>
                </a:lnTo>
                <a:lnTo>
                  <a:pt x="831" y="682"/>
                </a:lnTo>
                <a:lnTo>
                  <a:pt x="812" y="682"/>
                </a:lnTo>
                <a:lnTo>
                  <a:pt x="792" y="682"/>
                </a:lnTo>
                <a:lnTo>
                  <a:pt x="773" y="682"/>
                </a:lnTo>
                <a:lnTo>
                  <a:pt x="792" y="674"/>
                </a:lnTo>
                <a:lnTo>
                  <a:pt x="773" y="674"/>
                </a:lnTo>
                <a:lnTo>
                  <a:pt x="727" y="674"/>
                </a:lnTo>
                <a:lnTo>
                  <a:pt x="747" y="666"/>
                </a:lnTo>
                <a:lnTo>
                  <a:pt x="747" y="690"/>
                </a:lnTo>
                <a:lnTo>
                  <a:pt x="747" y="746"/>
                </a:lnTo>
                <a:lnTo>
                  <a:pt x="708" y="762"/>
                </a:lnTo>
                <a:lnTo>
                  <a:pt x="708" y="786"/>
                </a:lnTo>
                <a:lnTo>
                  <a:pt x="747" y="786"/>
                </a:lnTo>
                <a:lnTo>
                  <a:pt x="766" y="786"/>
                </a:lnTo>
                <a:lnTo>
                  <a:pt x="734" y="778"/>
                </a:lnTo>
                <a:lnTo>
                  <a:pt x="753" y="778"/>
                </a:lnTo>
                <a:lnTo>
                  <a:pt x="773" y="801"/>
                </a:lnTo>
                <a:lnTo>
                  <a:pt x="779" y="825"/>
                </a:lnTo>
                <a:lnTo>
                  <a:pt x="779" y="849"/>
                </a:lnTo>
                <a:lnTo>
                  <a:pt x="760" y="905"/>
                </a:lnTo>
                <a:lnTo>
                  <a:pt x="753" y="928"/>
                </a:lnTo>
                <a:lnTo>
                  <a:pt x="727" y="936"/>
                </a:lnTo>
                <a:lnTo>
                  <a:pt x="688" y="936"/>
                </a:lnTo>
                <a:lnTo>
                  <a:pt x="669" y="936"/>
                </a:lnTo>
                <a:lnTo>
                  <a:pt x="688" y="936"/>
                </a:lnTo>
                <a:lnTo>
                  <a:pt x="649" y="936"/>
                </a:lnTo>
                <a:lnTo>
                  <a:pt x="623" y="952"/>
                </a:lnTo>
                <a:lnTo>
                  <a:pt x="597" y="952"/>
                </a:lnTo>
                <a:lnTo>
                  <a:pt x="584" y="976"/>
                </a:lnTo>
                <a:lnTo>
                  <a:pt x="565" y="992"/>
                </a:lnTo>
                <a:lnTo>
                  <a:pt x="519" y="992"/>
                </a:lnTo>
                <a:lnTo>
                  <a:pt x="500" y="1000"/>
                </a:lnTo>
                <a:lnTo>
                  <a:pt x="565" y="1000"/>
                </a:lnTo>
                <a:lnTo>
                  <a:pt x="604" y="1008"/>
                </a:lnTo>
                <a:lnTo>
                  <a:pt x="584" y="1032"/>
                </a:lnTo>
                <a:lnTo>
                  <a:pt x="565" y="1032"/>
                </a:lnTo>
                <a:lnTo>
                  <a:pt x="519" y="1032"/>
                </a:lnTo>
                <a:lnTo>
                  <a:pt x="493" y="1056"/>
                </a:lnTo>
                <a:lnTo>
                  <a:pt x="448" y="1056"/>
                </a:lnTo>
                <a:lnTo>
                  <a:pt x="402" y="1056"/>
                </a:lnTo>
                <a:lnTo>
                  <a:pt x="383" y="1056"/>
                </a:lnTo>
                <a:lnTo>
                  <a:pt x="396" y="1032"/>
                </a:lnTo>
                <a:lnTo>
                  <a:pt x="396" y="1008"/>
                </a:lnTo>
                <a:lnTo>
                  <a:pt x="396" y="984"/>
                </a:lnTo>
                <a:lnTo>
                  <a:pt x="376" y="984"/>
                </a:lnTo>
                <a:lnTo>
                  <a:pt x="357" y="984"/>
                </a:lnTo>
                <a:lnTo>
                  <a:pt x="305" y="984"/>
                </a:lnTo>
                <a:lnTo>
                  <a:pt x="285" y="984"/>
                </a:lnTo>
                <a:lnTo>
                  <a:pt x="233" y="984"/>
                </a:lnTo>
                <a:lnTo>
                  <a:pt x="227" y="952"/>
                </a:lnTo>
                <a:lnTo>
                  <a:pt x="227" y="928"/>
                </a:lnTo>
                <a:lnTo>
                  <a:pt x="272" y="913"/>
                </a:lnTo>
                <a:lnTo>
                  <a:pt x="337" y="913"/>
                </a:lnTo>
                <a:lnTo>
                  <a:pt x="376" y="913"/>
                </a:lnTo>
                <a:lnTo>
                  <a:pt x="357" y="928"/>
                </a:lnTo>
                <a:lnTo>
                  <a:pt x="337" y="936"/>
                </a:lnTo>
                <a:lnTo>
                  <a:pt x="370" y="936"/>
                </a:lnTo>
                <a:lnTo>
                  <a:pt x="389" y="936"/>
                </a:lnTo>
                <a:lnTo>
                  <a:pt x="441" y="936"/>
                </a:lnTo>
                <a:lnTo>
                  <a:pt x="493" y="936"/>
                </a:lnTo>
                <a:lnTo>
                  <a:pt x="454" y="921"/>
                </a:lnTo>
                <a:lnTo>
                  <a:pt x="435" y="913"/>
                </a:lnTo>
                <a:lnTo>
                  <a:pt x="428" y="857"/>
                </a:lnTo>
                <a:lnTo>
                  <a:pt x="383" y="833"/>
                </a:lnTo>
                <a:lnTo>
                  <a:pt x="337" y="809"/>
                </a:lnTo>
                <a:lnTo>
                  <a:pt x="298" y="801"/>
                </a:lnTo>
                <a:lnTo>
                  <a:pt x="279" y="801"/>
                </a:lnTo>
                <a:lnTo>
                  <a:pt x="266" y="825"/>
                </a:lnTo>
                <a:lnTo>
                  <a:pt x="246" y="841"/>
                </a:lnTo>
                <a:lnTo>
                  <a:pt x="220" y="849"/>
                </a:lnTo>
                <a:lnTo>
                  <a:pt x="194" y="857"/>
                </a:lnTo>
                <a:lnTo>
                  <a:pt x="188" y="833"/>
                </a:lnTo>
                <a:lnTo>
                  <a:pt x="168" y="825"/>
                </a:lnTo>
                <a:lnTo>
                  <a:pt x="162" y="762"/>
                </a:lnTo>
                <a:lnTo>
                  <a:pt x="162" y="714"/>
                </a:lnTo>
                <a:lnTo>
                  <a:pt x="142" y="714"/>
                </a:lnTo>
                <a:lnTo>
                  <a:pt x="116" y="714"/>
                </a:lnTo>
                <a:lnTo>
                  <a:pt x="90" y="714"/>
                </a:lnTo>
                <a:lnTo>
                  <a:pt x="64" y="706"/>
                </a:lnTo>
                <a:lnTo>
                  <a:pt x="51" y="682"/>
                </a:lnTo>
                <a:lnTo>
                  <a:pt x="32" y="674"/>
                </a:lnTo>
                <a:lnTo>
                  <a:pt x="71" y="643"/>
                </a:lnTo>
                <a:lnTo>
                  <a:pt x="77" y="619"/>
                </a:lnTo>
                <a:lnTo>
                  <a:pt x="58" y="619"/>
                </a:lnTo>
                <a:lnTo>
                  <a:pt x="45" y="587"/>
                </a:lnTo>
                <a:lnTo>
                  <a:pt x="45" y="563"/>
                </a:lnTo>
                <a:lnTo>
                  <a:pt x="25" y="563"/>
                </a:lnTo>
                <a:lnTo>
                  <a:pt x="6" y="555"/>
                </a:lnTo>
                <a:lnTo>
                  <a:pt x="0" y="531"/>
                </a:lnTo>
                <a:lnTo>
                  <a:pt x="0" y="468"/>
                </a:lnTo>
                <a:lnTo>
                  <a:pt x="19" y="444"/>
                </a:lnTo>
                <a:lnTo>
                  <a:pt x="71" y="428"/>
                </a:lnTo>
                <a:lnTo>
                  <a:pt x="123" y="412"/>
                </a:lnTo>
                <a:lnTo>
                  <a:pt x="123" y="436"/>
                </a:lnTo>
                <a:lnTo>
                  <a:pt x="129" y="460"/>
                </a:lnTo>
                <a:lnTo>
                  <a:pt x="90" y="468"/>
                </a:lnTo>
                <a:lnTo>
                  <a:pt x="77" y="492"/>
                </a:lnTo>
                <a:lnTo>
                  <a:pt x="77" y="516"/>
                </a:lnTo>
                <a:lnTo>
                  <a:pt x="97" y="516"/>
                </a:lnTo>
                <a:lnTo>
                  <a:pt x="116" y="524"/>
                </a:lnTo>
                <a:lnTo>
                  <a:pt x="123" y="500"/>
                </a:lnTo>
                <a:lnTo>
                  <a:pt x="123" y="476"/>
                </a:lnTo>
                <a:lnTo>
                  <a:pt x="142" y="484"/>
                </a:lnTo>
                <a:lnTo>
                  <a:pt x="162" y="484"/>
                </a:lnTo>
                <a:lnTo>
                  <a:pt x="181" y="484"/>
                </a:lnTo>
                <a:lnTo>
                  <a:pt x="181" y="460"/>
                </a:lnTo>
                <a:lnTo>
                  <a:pt x="181" y="436"/>
                </a:lnTo>
                <a:lnTo>
                  <a:pt x="201" y="412"/>
                </a:lnTo>
                <a:lnTo>
                  <a:pt x="181" y="404"/>
                </a:lnTo>
                <a:lnTo>
                  <a:pt x="162" y="404"/>
                </a:lnTo>
                <a:lnTo>
                  <a:pt x="162" y="381"/>
                </a:lnTo>
                <a:lnTo>
                  <a:pt x="142" y="373"/>
                </a:lnTo>
                <a:lnTo>
                  <a:pt x="116" y="357"/>
                </a:lnTo>
                <a:lnTo>
                  <a:pt x="64" y="357"/>
                </a:lnTo>
                <a:lnTo>
                  <a:pt x="45" y="365"/>
                </a:lnTo>
                <a:lnTo>
                  <a:pt x="32" y="341"/>
                </a:lnTo>
                <a:lnTo>
                  <a:pt x="19" y="317"/>
                </a:lnTo>
                <a:lnTo>
                  <a:pt x="51" y="309"/>
                </a:lnTo>
                <a:lnTo>
                  <a:pt x="90" y="309"/>
                </a:lnTo>
                <a:lnTo>
                  <a:pt x="90" y="285"/>
                </a:lnTo>
                <a:lnTo>
                  <a:pt x="116" y="269"/>
                </a:lnTo>
                <a:lnTo>
                  <a:pt x="142" y="269"/>
                </a:lnTo>
                <a:lnTo>
                  <a:pt x="149" y="246"/>
                </a:lnTo>
                <a:lnTo>
                  <a:pt x="129" y="246"/>
                </a:lnTo>
                <a:lnTo>
                  <a:pt x="110" y="246"/>
                </a:lnTo>
                <a:lnTo>
                  <a:pt x="103" y="222"/>
                </a:lnTo>
                <a:lnTo>
                  <a:pt x="97" y="198"/>
                </a:lnTo>
                <a:lnTo>
                  <a:pt x="123" y="182"/>
                </a:lnTo>
                <a:lnTo>
                  <a:pt x="142" y="174"/>
                </a:lnTo>
                <a:lnTo>
                  <a:pt x="194" y="174"/>
                </a:lnTo>
                <a:lnTo>
                  <a:pt x="233" y="174"/>
                </a:lnTo>
                <a:lnTo>
                  <a:pt x="201" y="190"/>
                </a:lnTo>
                <a:lnTo>
                  <a:pt x="194" y="214"/>
                </a:lnTo>
                <a:lnTo>
                  <a:pt x="194" y="238"/>
                </a:lnTo>
                <a:lnTo>
                  <a:pt x="233" y="254"/>
                </a:lnTo>
                <a:lnTo>
                  <a:pt x="285" y="262"/>
                </a:lnTo>
                <a:lnTo>
                  <a:pt x="311" y="238"/>
                </a:lnTo>
                <a:lnTo>
                  <a:pt x="311" y="214"/>
                </a:lnTo>
                <a:lnTo>
                  <a:pt x="311" y="158"/>
                </a:lnTo>
                <a:lnTo>
                  <a:pt x="311" y="134"/>
                </a:lnTo>
                <a:lnTo>
                  <a:pt x="292" y="127"/>
                </a:lnTo>
                <a:lnTo>
                  <a:pt x="253" y="127"/>
                </a:lnTo>
                <a:lnTo>
                  <a:pt x="233" y="127"/>
                </a:lnTo>
                <a:lnTo>
                  <a:pt x="181" y="150"/>
                </a:lnTo>
                <a:lnTo>
                  <a:pt x="162" y="158"/>
                </a:lnTo>
                <a:lnTo>
                  <a:pt x="175" y="134"/>
                </a:lnTo>
                <a:lnTo>
                  <a:pt x="175" y="111"/>
                </a:lnTo>
                <a:lnTo>
                  <a:pt x="175" y="87"/>
                </a:lnTo>
                <a:lnTo>
                  <a:pt x="181" y="63"/>
                </a:lnTo>
                <a:lnTo>
                  <a:pt x="201" y="55"/>
                </a:lnTo>
                <a:lnTo>
                  <a:pt x="220" y="31"/>
                </a:lnTo>
                <a:lnTo>
                  <a:pt x="240" y="15"/>
                </a:lnTo>
                <a:lnTo>
                  <a:pt x="259" y="0"/>
                </a:lnTo>
                <a:lnTo>
                  <a:pt x="298" y="0"/>
                </a:lnTo>
                <a:lnTo>
                  <a:pt x="305" y="23"/>
                </a:lnTo>
                <a:lnTo>
                  <a:pt x="324" y="23"/>
                </a:lnTo>
                <a:lnTo>
                  <a:pt x="370" y="47"/>
                </a:lnTo>
                <a:lnTo>
                  <a:pt x="441" y="79"/>
                </a:lnTo>
                <a:lnTo>
                  <a:pt x="415" y="55"/>
                </a:lnTo>
                <a:lnTo>
                  <a:pt x="402" y="79"/>
                </a:lnTo>
              </a:path>
            </a:pathLst>
          </a:custGeom>
          <a:pattFill prst="pct70">
            <a:fgClr>
              <a:srgbClr val="DDDDDD"/>
            </a:fgClr>
            <a:bgClr>
              <a:schemeClr val="bg1"/>
            </a:bgClr>
          </a:patt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6147" name="Rectangle 3" descr="Confeti pequeño"/>
          <p:cNvSpPr>
            <a:spLocks noChangeArrowheads="1"/>
          </p:cNvSpPr>
          <p:nvPr/>
        </p:nvSpPr>
        <p:spPr bwMode="auto">
          <a:xfrm>
            <a:off x="3918477" y="2431073"/>
            <a:ext cx="1405467" cy="1310054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232928" y="1160585"/>
            <a:ext cx="9122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1168928" y="1688123"/>
            <a:ext cx="4042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1573210" y="1689222"/>
            <a:ext cx="0" cy="295311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099076" y="3604846"/>
            <a:ext cx="440267" cy="28135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4" name="AutoShape 20">
            <a:hlinkClick r:id="" action="ppaction://noaction">
              <a:snd r:embed="rId3" name="ARPEGIO.WAV"/>
            </a:hlinkClick>
          </p:cNvPr>
          <p:cNvSpPr>
            <a:spLocks noChangeArrowheads="1"/>
          </p:cNvSpPr>
          <p:nvPr/>
        </p:nvSpPr>
        <p:spPr bwMode="auto">
          <a:xfrm>
            <a:off x="4223277" y="2536581"/>
            <a:ext cx="795867" cy="10990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708677" y="3657600"/>
            <a:ext cx="135467" cy="17584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6756928" y="1160585"/>
            <a:ext cx="12170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7974010" y="1161685"/>
            <a:ext cx="0" cy="390268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3708928" y="5064369"/>
            <a:ext cx="426508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965728" y="4642338"/>
            <a:ext cx="6074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895877" y="4712677"/>
            <a:ext cx="643467" cy="33410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972077" y="4857751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1175276" y="4857751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1073676" y="4752243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H="1">
            <a:off x="1880127" y="3482853"/>
            <a:ext cx="2334683" cy="157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1575327" y="1636469"/>
            <a:ext cx="2842683" cy="9484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>
            <a:off x="1575327" y="2848708"/>
            <a:ext cx="26394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1575327" y="3588362"/>
            <a:ext cx="2842683" cy="11067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4621210" y="3641115"/>
            <a:ext cx="0" cy="14232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4928127" y="3588362"/>
            <a:ext cx="1318683" cy="4736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5029727" y="2848708"/>
            <a:ext cx="2944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7974010" y="792407"/>
            <a:ext cx="0" cy="3681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2" name="Arc 38"/>
          <p:cNvSpPr>
            <a:spLocks/>
          </p:cNvSpPr>
          <p:nvPr/>
        </p:nvSpPr>
        <p:spPr bwMode="auto">
          <a:xfrm>
            <a:off x="663044" y="1215538"/>
            <a:ext cx="914400" cy="36927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36 h 21600"/>
              <a:gd name="T2" fmla="*/ 2155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36"/>
                </a:moveTo>
                <a:cubicBezTo>
                  <a:pt x="35" y="9651"/>
                  <a:pt x="9665" y="27"/>
                  <a:pt x="21550" y="0"/>
                </a:cubicBezTo>
              </a:path>
              <a:path w="21600" h="21600" stroke="0" extrusionOk="0">
                <a:moveTo>
                  <a:pt x="0" y="21536"/>
                </a:moveTo>
                <a:cubicBezTo>
                  <a:pt x="35" y="9651"/>
                  <a:pt x="9665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3" name="Rectangle 39" descr="Horizontal clara"/>
          <p:cNvSpPr>
            <a:spLocks noChangeArrowheads="1"/>
          </p:cNvSpPr>
          <p:nvPr/>
        </p:nvSpPr>
        <p:spPr bwMode="auto">
          <a:xfrm>
            <a:off x="7381344" y="1327639"/>
            <a:ext cx="575733" cy="351692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4928128" y="1689222"/>
            <a:ext cx="2436282" cy="9484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5" name="Rectangle 41" descr="Rombos punteados"/>
          <p:cNvSpPr>
            <a:spLocks noChangeArrowheads="1"/>
          </p:cNvSpPr>
          <p:nvPr/>
        </p:nvSpPr>
        <p:spPr bwMode="auto">
          <a:xfrm>
            <a:off x="6179077" y="1019908"/>
            <a:ext cx="541866" cy="175846"/>
          </a:xfrm>
          <a:prstGeom prst="rect">
            <a:avLst/>
          </a:prstGeom>
          <a:pattFill prst="dotDmnd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4621210" y="1161685"/>
            <a:ext cx="0" cy="13705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H="1">
            <a:off x="4826528" y="1214439"/>
            <a:ext cx="1318683" cy="13705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4212695" y="5117124"/>
            <a:ext cx="3556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LÍNEA </a:t>
            </a:r>
            <a:r>
              <a:rPr lang="es-ES_tradnl" sz="1600" dirty="0"/>
              <a:t>LIMITE DE PROPIEDAD</a:t>
            </a: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 rot="16200000">
            <a:off x="7301644" y="2546108"/>
            <a:ext cx="1846385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LÍNEA </a:t>
            </a:r>
            <a:r>
              <a:rPr lang="es-ES_tradnl" sz="1600" dirty="0"/>
              <a:t>LIMITE DE PROPIEDAD</a:t>
            </a: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 rot="16200000">
            <a:off x="361126" y="2323013"/>
            <a:ext cx="201565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6638948" y="4089920"/>
            <a:ext cx="1219200" cy="8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ARBOLES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DE  TODO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600" dirty="0"/>
              <a:t>     TIPO      </a:t>
            </a: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500034" y="5143512"/>
            <a:ext cx="1930400" cy="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EQUIPAMIENTO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600" dirty="0"/>
              <a:t>    </a:t>
            </a:r>
            <a:r>
              <a:rPr lang="es-ES_tradnl" sz="1600" dirty="0" smtClean="0"/>
              <a:t>ELÉCTRICO</a:t>
            </a:r>
            <a:endParaRPr lang="es-ES_tradnl" sz="1600" dirty="0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 rot="16200000">
            <a:off x="-51318" y="3073647"/>
            <a:ext cx="168812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FUENTE DE </a:t>
            </a:r>
            <a:r>
              <a:rPr lang="es-ES_tradnl" sz="1600" dirty="0" smtClean="0"/>
              <a:t>IGNICIÓN</a:t>
            </a:r>
            <a:endParaRPr lang="es-ES_tradnl" sz="1600" dirty="0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8001024" y="1142984"/>
            <a:ext cx="1422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DESAGÜES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ABIERTOS</a:t>
            </a:r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5572132" y="428604"/>
            <a:ext cx="193251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VENTILACIONES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DE  SOTANOS</a:t>
            </a:r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5942011" y="2571744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2081210" y="2571744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 rot="21395114">
            <a:off x="2182811" y="3286327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 rot="1200855">
            <a:off x="5027611" y="3570523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 rot="20436086">
            <a:off x="5434010" y="1809220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 rot="20404029">
            <a:off x="1776410" y="3972128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 rot="16140000">
            <a:off x="3910722" y="4188568"/>
            <a:ext cx="111761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</a:t>
            </a:r>
            <a:r>
              <a:rPr lang="es-ES_tradnl" dirty="0"/>
              <a:t>3 m.</a:t>
            </a: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 rot="16140000">
            <a:off x="3927456" y="1639379"/>
            <a:ext cx="108360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</a:t>
            </a:r>
            <a:r>
              <a:rPr lang="es-ES_tradnl" dirty="0"/>
              <a:t>3 m.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 rot="18807593">
            <a:off x="4877930" y="1676449"/>
            <a:ext cx="109792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</a:t>
            </a:r>
            <a:r>
              <a:rPr lang="es-ES_tradnl" dirty="0"/>
              <a:t>3 m.</a:t>
            </a: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 rot="1029606">
            <a:off x="2309811" y="1848785"/>
            <a:ext cx="17758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1928794" y="857232"/>
            <a:ext cx="3048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675744" y="1591409"/>
            <a:ext cx="880533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08" name="Line 64"/>
          <p:cNvSpPr>
            <a:spLocks noChangeShapeType="1"/>
          </p:cNvSpPr>
          <p:nvPr/>
        </p:nvSpPr>
        <p:spPr bwMode="auto">
          <a:xfrm flipH="1">
            <a:off x="1372128" y="1160585"/>
            <a:ext cx="25378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 flipV="1">
            <a:off x="3910010" y="1003423"/>
            <a:ext cx="0" cy="157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 flipV="1">
            <a:off x="5230810" y="1003423"/>
            <a:ext cx="0" cy="157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3912128" y="1107831"/>
            <a:ext cx="131868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3912128" y="1055077"/>
            <a:ext cx="13186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3810527" y="1160585"/>
            <a:ext cx="1420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 flipH="1">
            <a:off x="1575327" y="5064369"/>
            <a:ext cx="4042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 flipH="1">
            <a:off x="1575327" y="3692769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 flipH="1">
            <a:off x="1575327" y="3798277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17" name="AutoShape 73"/>
          <p:cNvSpPr>
            <a:spLocks noChangeArrowheads="1"/>
          </p:cNvSpPr>
          <p:nvPr/>
        </p:nvSpPr>
        <p:spPr bwMode="auto">
          <a:xfrm>
            <a:off x="4528077" y="2800351"/>
            <a:ext cx="186267" cy="254977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0" name="AutoShape 76"/>
          <p:cNvSpPr>
            <a:spLocks noChangeArrowheads="1"/>
          </p:cNvSpPr>
          <p:nvPr/>
        </p:nvSpPr>
        <p:spPr bwMode="auto">
          <a:xfrm>
            <a:off x="2402944" y="5125916"/>
            <a:ext cx="880533" cy="298938"/>
          </a:xfrm>
          <a:prstGeom prst="upArrow">
            <a:avLst>
              <a:gd name="adj1" fmla="val 50000"/>
              <a:gd name="adj2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1946894" y="5528657"/>
            <a:ext cx="2948516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ACCESO  CONTROLADO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         PARA CARGA</a:t>
            </a:r>
          </a:p>
        </p:txBody>
      </p:sp>
      <p:sp>
        <p:nvSpPr>
          <p:cNvPr id="6222" name="Arc 78"/>
          <p:cNvSpPr>
            <a:spLocks/>
          </p:cNvSpPr>
          <p:nvPr/>
        </p:nvSpPr>
        <p:spPr bwMode="auto">
          <a:xfrm>
            <a:off x="1981728" y="4591784"/>
            <a:ext cx="916516" cy="438517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2445"/>
              <a:gd name="T2" fmla="*/ 21633 w 21650"/>
              <a:gd name="T3" fmla="*/ 22445 h 22445"/>
              <a:gd name="T4" fmla="*/ 50 w 21650"/>
              <a:gd name="T5" fmla="*/ 21600 h 2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2445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</a:path>
              <a:path w="21650" h="22445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  <a:lnTo>
                  <a:pt x="5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3" name="Arc 79"/>
          <p:cNvSpPr>
            <a:spLocks/>
          </p:cNvSpPr>
          <p:nvPr/>
        </p:nvSpPr>
        <p:spPr bwMode="auto">
          <a:xfrm rot="10800000">
            <a:off x="2894011" y="4592883"/>
            <a:ext cx="812800" cy="460497"/>
          </a:xfrm>
          <a:custGeom>
            <a:avLst/>
            <a:gdLst>
              <a:gd name="G0" fmla="+- 0 0 0"/>
              <a:gd name="G1" fmla="+- 2082 0 0"/>
              <a:gd name="G2" fmla="+- 21600 0 0"/>
              <a:gd name="T0" fmla="*/ 21499 w 21600"/>
              <a:gd name="T1" fmla="*/ 0 h 23570"/>
              <a:gd name="T2" fmla="*/ 2200 w 21600"/>
              <a:gd name="T3" fmla="*/ 23570 h 23570"/>
              <a:gd name="T4" fmla="*/ 0 w 21600"/>
              <a:gd name="T5" fmla="*/ 2082 h 23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70" fill="none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</a:path>
              <a:path w="21600" h="23570" stroke="0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  <a:lnTo>
                  <a:pt x="0" y="208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1996543" y="4598377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225" name="Rectangle 81"/>
          <p:cNvSpPr>
            <a:spLocks noChangeArrowheads="1"/>
          </p:cNvSpPr>
          <p:nvPr/>
        </p:nvSpPr>
        <p:spPr bwMode="auto">
          <a:xfrm>
            <a:off x="3622143" y="4598377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7072330" y="5857892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Confeti pequeño"/>
          <p:cNvSpPr>
            <a:spLocks noChangeArrowheads="1"/>
          </p:cNvSpPr>
          <p:nvPr/>
        </p:nvSpPr>
        <p:spPr bwMode="auto">
          <a:xfrm>
            <a:off x="4275667" y="3433396"/>
            <a:ext cx="1405467" cy="1310054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438400" y="3430100"/>
            <a:ext cx="0" cy="195079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4580467" y="3538904"/>
            <a:ext cx="795867" cy="10990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7114117" y="2954215"/>
            <a:ext cx="8106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440518" y="5380892"/>
            <a:ext cx="34522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3151717" y="4485177"/>
            <a:ext cx="1420283" cy="4736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2440518" y="4009292"/>
            <a:ext cx="2131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5386917" y="4009292"/>
            <a:ext cx="23346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7924800" y="2586038"/>
            <a:ext cx="0" cy="3681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2071670" y="5500702"/>
            <a:ext cx="3556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LÍNEA </a:t>
            </a:r>
            <a:r>
              <a:rPr lang="es-ES_tradnl" sz="1600" dirty="0"/>
              <a:t>LIMITE DE PROPIEDAD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 rot="16200000">
            <a:off x="6758965" y="3039577"/>
            <a:ext cx="283332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MURO CONTRA </a:t>
            </a:r>
            <a:r>
              <a:rPr lang="es-ES_tradnl" sz="1600" dirty="0" smtClean="0"/>
              <a:t>RADIACIÓN  </a:t>
            </a:r>
            <a:endParaRPr lang="es-ES_tradnl" sz="1600" dirty="0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 rot="16200000">
            <a:off x="1269731" y="4223815"/>
            <a:ext cx="192882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5994401" y="3643314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844801" y="3714752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 rot="20639198">
            <a:off x="3048000" y="4355616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556000" y="2636913"/>
            <a:ext cx="3048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H="1">
            <a:off x="3456518" y="2954215"/>
            <a:ext cx="27410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4885267" y="3802674"/>
            <a:ext cx="186267" cy="254977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6" name="Rectangle 34" descr="Confeti grande"/>
          <p:cNvSpPr>
            <a:spLocks noChangeArrowheads="1"/>
          </p:cNvSpPr>
          <p:nvPr/>
        </p:nvSpPr>
        <p:spPr bwMode="auto">
          <a:xfrm>
            <a:off x="7730067" y="2958612"/>
            <a:ext cx="186267" cy="2417885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6214534" y="2857501"/>
            <a:ext cx="8805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6316134" y="5442439"/>
            <a:ext cx="880533" cy="298938"/>
          </a:xfrm>
          <a:prstGeom prst="upArrow">
            <a:avLst>
              <a:gd name="adj1" fmla="val 50000"/>
              <a:gd name="adj2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5382685" y="5750170"/>
            <a:ext cx="2948516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ACCESO  CONTROLADO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         PARA CARGA</a:t>
            </a: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V="1">
            <a:off x="5183718" y="3008070"/>
            <a:ext cx="1115483" cy="5791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3000364" y="4857760"/>
            <a:ext cx="17272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BOMBEADOR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DE AGUA</a:t>
            </a: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 rot="20141482">
            <a:off x="5128559" y="2819551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</a:t>
            </a:r>
            <a:r>
              <a:rPr lang="es-ES_tradnl" dirty="0"/>
              <a:t>3 m.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2658534" y="4967655"/>
            <a:ext cx="474133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2760134" y="5020409"/>
            <a:ext cx="270933" cy="14067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2440518" y="3166331"/>
            <a:ext cx="2233083" cy="4736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 rot="777365">
            <a:off x="2789767" y="3095543"/>
            <a:ext cx="18139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5859653" y="2357430"/>
            <a:ext cx="22352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ACONDICIONADOR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       DE  AIRE</a:t>
            </a:r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7723717" y="5380892"/>
            <a:ext cx="8106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H="1">
            <a:off x="1627717" y="5380892"/>
            <a:ext cx="8106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3454400" y="2638792"/>
            <a:ext cx="0" cy="3154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 flipH="1">
            <a:off x="1830918" y="3429000"/>
            <a:ext cx="6074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2" name="Arc 50"/>
          <p:cNvSpPr>
            <a:spLocks/>
          </p:cNvSpPr>
          <p:nvPr/>
        </p:nvSpPr>
        <p:spPr bwMode="auto">
          <a:xfrm>
            <a:off x="5894918" y="4908307"/>
            <a:ext cx="916516" cy="438517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2445"/>
              <a:gd name="T2" fmla="*/ 21633 w 21650"/>
              <a:gd name="T3" fmla="*/ 22445 h 22445"/>
              <a:gd name="T4" fmla="*/ 50 w 21650"/>
              <a:gd name="T5" fmla="*/ 21600 h 2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2445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</a:path>
              <a:path w="21650" h="22445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  <a:lnTo>
                  <a:pt x="5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3" name="Arc 51"/>
          <p:cNvSpPr>
            <a:spLocks/>
          </p:cNvSpPr>
          <p:nvPr/>
        </p:nvSpPr>
        <p:spPr bwMode="auto">
          <a:xfrm rot="10800000">
            <a:off x="6807201" y="4909406"/>
            <a:ext cx="812800" cy="460497"/>
          </a:xfrm>
          <a:custGeom>
            <a:avLst/>
            <a:gdLst>
              <a:gd name="G0" fmla="+- 0 0 0"/>
              <a:gd name="G1" fmla="+- 2082 0 0"/>
              <a:gd name="G2" fmla="+- 21600 0 0"/>
              <a:gd name="T0" fmla="*/ 21499 w 21600"/>
              <a:gd name="T1" fmla="*/ 0 h 23570"/>
              <a:gd name="T2" fmla="*/ 2200 w 21600"/>
              <a:gd name="T3" fmla="*/ 23570 h 23570"/>
              <a:gd name="T4" fmla="*/ 0 w 21600"/>
              <a:gd name="T5" fmla="*/ 2082 h 23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70" fill="none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</a:path>
              <a:path w="21600" h="23570" stroke="0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  <a:lnTo>
                  <a:pt x="0" y="208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5909733" y="4914900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7535333" y="4914900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1642533" y="2963008"/>
            <a:ext cx="778933" cy="4044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1744134" y="3015762"/>
            <a:ext cx="575733" cy="2989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1947333" y="3226778"/>
            <a:ext cx="169333" cy="8792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1422400" y="2420889"/>
            <a:ext cx="13208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HORNO  PARRILLA</a:t>
            </a:r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4978400" y="4643438"/>
            <a:ext cx="0" cy="7374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 rot="16200000">
            <a:off x="4393769" y="4746935"/>
            <a:ext cx="717684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3m.</a:t>
            </a:r>
          </a:p>
        </p:txBody>
      </p:sp>
      <p:sp>
        <p:nvSpPr>
          <p:cNvPr id="8252" name="Rectangle 60" descr="Ladrillos en horizontal"/>
          <p:cNvSpPr>
            <a:spLocks noChangeArrowheads="1"/>
          </p:cNvSpPr>
          <p:nvPr/>
        </p:nvSpPr>
        <p:spPr bwMode="auto">
          <a:xfrm>
            <a:off x="1930400" y="1160586"/>
            <a:ext cx="5791200" cy="896815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EAEAEA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>
            <a:off x="1729317" y="2057400"/>
            <a:ext cx="70082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4" name="Rectangle 62" descr="Confeti grande"/>
          <p:cNvSpPr>
            <a:spLocks noChangeArrowheads="1"/>
          </p:cNvSpPr>
          <p:nvPr/>
        </p:nvSpPr>
        <p:spPr bwMode="auto">
          <a:xfrm>
            <a:off x="7730067" y="1164982"/>
            <a:ext cx="186267" cy="888023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 flipV="1">
            <a:off x="1930400" y="528638"/>
            <a:ext cx="0" cy="1528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>
            <a:off x="6402918" y="1003422"/>
            <a:ext cx="709083" cy="2099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H="1">
            <a:off x="2542117" y="1002323"/>
            <a:ext cx="38586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2482852" y="214290"/>
            <a:ext cx="4119033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s-ES_tradnl" sz="1600" dirty="0"/>
              <a:t> MURO   DE   MAMPOSTERIA   ALTURA</a:t>
            </a:r>
          </a:p>
          <a:p>
            <a:pPr eaLnBrk="0" hangingPunct="0"/>
            <a:r>
              <a:rPr lang="es-ES_tradnl" sz="1600" dirty="0"/>
              <a:t> MINIMA  0,30 m. SOBRE EL NIVEL DE LA  </a:t>
            </a:r>
          </a:p>
          <a:p>
            <a:pPr eaLnBrk="0" hangingPunct="0"/>
            <a:r>
              <a:rPr lang="es-ES_tradnl" sz="1600" dirty="0"/>
              <a:t> VALVULA DE SEGURIDAD DEL TANQUE</a:t>
            </a:r>
          </a:p>
        </p:txBody>
      </p:sp>
      <p:sp>
        <p:nvSpPr>
          <p:cNvPr id="8259" name="Rectangle 67" descr="Confeti pequeño"/>
          <p:cNvSpPr>
            <a:spLocks noChangeArrowheads="1"/>
          </p:cNvSpPr>
          <p:nvPr/>
        </p:nvSpPr>
        <p:spPr bwMode="auto">
          <a:xfrm>
            <a:off x="4072467" y="2009042"/>
            <a:ext cx="3132666" cy="439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60" name="AutoShape 68"/>
          <p:cNvSpPr>
            <a:spLocks noChangeArrowheads="1"/>
          </p:cNvSpPr>
          <p:nvPr/>
        </p:nvSpPr>
        <p:spPr bwMode="auto">
          <a:xfrm>
            <a:off x="4377267" y="1375996"/>
            <a:ext cx="2523066" cy="518746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1" name="Rectangle 69"/>
          <p:cNvSpPr>
            <a:spLocks noChangeArrowheads="1"/>
          </p:cNvSpPr>
          <p:nvPr/>
        </p:nvSpPr>
        <p:spPr bwMode="auto">
          <a:xfrm>
            <a:off x="4783667" y="1850782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2" name="Rectangle 70"/>
          <p:cNvSpPr>
            <a:spLocks noChangeArrowheads="1"/>
          </p:cNvSpPr>
          <p:nvPr/>
        </p:nvSpPr>
        <p:spPr bwMode="auto">
          <a:xfrm>
            <a:off x="6307667" y="1850782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3" name="Rectangle 71"/>
          <p:cNvSpPr>
            <a:spLocks noChangeArrowheads="1"/>
          </p:cNvSpPr>
          <p:nvPr/>
        </p:nvSpPr>
        <p:spPr bwMode="auto">
          <a:xfrm>
            <a:off x="5799667" y="1270490"/>
            <a:ext cx="5926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8264" name="Rectangle 72"/>
          <p:cNvSpPr>
            <a:spLocks noChangeArrowheads="1"/>
          </p:cNvSpPr>
          <p:nvPr/>
        </p:nvSpPr>
        <p:spPr bwMode="auto">
          <a:xfrm>
            <a:off x="2150534" y="1696916"/>
            <a:ext cx="474133" cy="351692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65" name="Line 73"/>
          <p:cNvSpPr>
            <a:spLocks noChangeShapeType="1"/>
          </p:cNvSpPr>
          <p:nvPr/>
        </p:nvSpPr>
        <p:spPr bwMode="auto">
          <a:xfrm flipV="1">
            <a:off x="2643717" y="1689223"/>
            <a:ext cx="1725083" cy="516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266" name="Rectangle 74"/>
          <p:cNvSpPr>
            <a:spLocks noChangeArrowheads="1"/>
          </p:cNvSpPr>
          <p:nvPr/>
        </p:nvSpPr>
        <p:spPr bwMode="auto">
          <a:xfrm>
            <a:off x="2789768" y="1428736"/>
            <a:ext cx="18161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3 m.</a:t>
            </a:r>
          </a:p>
        </p:txBody>
      </p:sp>
      <p:sp>
        <p:nvSpPr>
          <p:cNvPr id="8267" name="Rectangle 75"/>
          <p:cNvSpPr>
            <a:spLocks noChangeArrowheads="1"/>
          </p:cNvSpPr>
          <p:nvPr/>
        </p:nvSpPr>
        <p:spPr bwMode="auto">
          <a:xfrm>
            <a:off x="1930401" y="2110155"/>
            <a:ext cx="29464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BOMBEADOR DE AGUA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4071934" y="6072206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adrillos en horizontal"/>
          <p:cNvSpPr>
            <a:spLocks noChangeArrowheads="1"/>
          </p:cNvSpPr>
          <p:nvPr/>
        </p:nvSpPr>
        <p:spPr bwMode="auto">
          <a:xfrm>
            <a:off x="1126067" y="4541228"/>
            <a:ext cx="7501467" cy="835269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EAEAEA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43" name="Rectangle 3" descr="75%"/>
          <p:cNvSpPr>
            <a:spLocks noChangeArrowheads="1"/>
          </p:cNvSpPr>
          <p:nvPr/>
        </p:nvSpPr>
        <p:spPr bwMode="auto">
          <a:xfrm>
            <a:off x="1115485" y="5380893"/>
            <a:ext cx="7825316" cy="316523"/>
          </a:xfrm>
          <a:prstGeom prst="rect">
            <a:avLst/>
          </a:prstGeom>
          <a:pattFill prst="pct75">
            <a:fgClr>
              <a:schemeClr val="bg1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56" name="Rectangle 16" descr="Ladrillos en horizontal"/>
          <p:cNvSpPr>
            <a:spLocks noChangeArrowheads="1"/>
          </p:cNvSpPr>
          <p:nvPr/>
        </p:nvSpPr>
        <p:spPr bwMode="auto">
          <a:xfrm>
            <a:off x="2205539" y="693471"/>
            <a:ext cx="6079067" cy="2259623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EAEAEA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57" name="Rectangle 17" descr="Cuadrícula grande"/>
          <p:cNvSpPr>
            <a:spLocks noChangeArrowheads="1"/>
          </p:cNvSpPr>
          <p:nvPr/>
        </p:nvSpPr>
        <p:spPr bwMode="auto">
          <a:xfrm>
            <a:off x="2408739" y="640717"/>
            <a:ext cx="5672667" cy="782515"/>
          </a:xfrm>
          <a:prstGeom prst="rect">
            <a:avLst/>
          </a:prstGeom>
          <a:pattFill prst="lgGrid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AR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2228824" y="1602376"/>
            <a:ext cx="647700" cy="70558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4135939" y="2328839"/>
            <a:ext cx="1913466" cy="465992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260" name="Rectangle 20"/>
          <p:cNvSpPr>
            <a:spLocks noChangeArrowheads="1"/>
          </p:cNvSpPr>
          <p:nvPr/>
        </p:nvSpPr>
        <p:spPr bwMode="auto">
          <a:xfrm>
            <a:off x="4542339" y="2750871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261" name="Rectangle 21"/>
          <p:cNvSpPr>
            <a:spLocks noChangeArrowheads="1"/>
          </p:cNvSpPr>
          <p:nvPr/>
        </p:nvSpPr>
        <p:spPr bwMode="auto">
          <a:xfrm>
            <a:off x="5456739" y="2750871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2" name="Rectangle 22" descr="Confeti pequeño"/>
          <p:cNvSpPr>
            <a:spLocks noChangeArrowheads="1"/>
          </p:cNvSpPr>
          <p:nvPr/>
        </p:nvSpPr>
        <p:spPr bwMode="auto">
          <a:xfrm>
            <a:off x="3831138" y="2909131"/>
            <a:ext cx="2421467" cy="439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263" name="Rectangle 23"/>
          <p:cNvSpPr>
            <a:spLocks noChangeArrowheads="1"/>
          </p:cNvSpPr>
          <p:nvPr/>
        </p:nvSpPr>
        <p:spPr bwMode="auto">
          <a:xfrm>
            <a:off x="4745539" y="2223332"/>
            <a:ext cx="4910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4" name="Rectangle 24" descr="20%"/>
          <p:cNvSpPr>
            <a:spLocks noChangeArrowheads="1"/>
          </p:cNvSpPr>
          <p:nvPr/>
        </p:nvSpPr>
        <p:spPr bwMode="auto">
          <a:xfrm>
            <a:off x="7294006" y="2755267"/>
            <a:ext cx="474133" cy="87923"/>
          </a:xfrm>
          <a:prstGeom prst="rect">
            <a:avLst/>
          </a:prstGeom>
          <a:pattFill prst="pct20">
            <a:fgClr>
              <a:schemeClr val="fol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8193590" y="2957489"/>
            <a:ext cx="3026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571472" y="214290"/>
            <a:ext cx="152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600" b="1"/>
              <a:t>.  . .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6059990" y="2642065"/>
            <a:ext cx="1217082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995990" y="3010243"/>
            <a:ext cx="404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604405" y="1119897"/>
            <a:ext cx="372534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589589" y="1006696"/>
            <a:ext cx="99483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1894389" y="1006696"/>
            <a:ext cx="99483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1790672" y="1006696"/>
            <a:ext cx="0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487990" y="1374874"/>
            <a:ext cx="709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1485872" y="1375973"/>
            <a:ext cx="0" cy="516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1487990" y="1428727"/>
            <a:ext cx="709083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1995989" y="2588212"/>
            <a:ext cx="2131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2948518" y="5012715"/>
            <a:ext cx="1623483" cy="3681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6059990" y="2482704"/>
            <a:ext cx="11154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986339" y="482454"/>
            <a:ext cx="186267" cy="25233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681539" y="429700"/>
            <a:ext cx="999066" cy="43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1993872" y="1375973"/>
            <a:ext cx="0" cy="14760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 rot="16200000">
            <a:off x="949881" y="1838295"/>
            <a:ext cx="157163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PROYECCIÓN </a:t>
            </a:r>
            <a:r>
              <a:rPr lang="es-ES_tradnl" sz="1600" dirty="0"/>
              <a:t>VERTICAL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2603472" y="2564324"/>
            <a:ext cx="1219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3 m.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 rot="21540000">
            <a:off x="6057872" y="2234525"/>
            <a:ext cx="122131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Min. 3 m.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 rot="299917">
            <a:off x="6159472" y="2445540"/>
            <a:ext cx="1219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3 m.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 rot="20900318">
            <a:off x="3149600" y="4921697"/>
            <a:ext cx="122131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3 m.</a:t>
            </a:r>
          </a:p>
        </p:txBody>
      </p:sp>
      <p:sp useBgFill="1">
        <p:nvSpPr>
          <p:cNvPr id="10287" name="Rectangle 47"/>
          <p:cNvSpPr>
            <a:spLocks noChangeArrowheads="1"/>
          </p:cNvSpPr>
          <p:nvPr/>
        </p:nvSpPr>
        <p:spPr bwMode="auto">
          <a:xfrm>
            <a:off x="7192405" y="2227728"/>
            <a:ext cx="677334" cy="246185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 rot="293183">
            <a:off x="2965423" y="2135179"/>
            <a:ext cx="129963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3 m.</a:t>
            </a:r>
          </a:p>
        </p:txBody>
      </p:sp>
      <p:sp useBgFill="1">
        <p:nvSpPr>
          <p:cNvPr id="10290" name="Rectangle 50"/>
          <p:cNvSpPr>
            <a:spLocks noChangeArrowheads="1"/>
          </p:cNvSpPr>
          <p:nvPr/>
        </p:nvSpPr>
        <p:spPr bwMode="auto">
          <a:xfrm>
            <a:off x="2417206" y="1330913"/>
            <a:ext cx="5655733" cy="8792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1" name="Rectangle 51" descr="Confeti grande"/>
          <p:cNvSpPr>
            <a:spLocks noChangeArrowheads="1"/>
          </p:cNvSpPr>
          <p:nvPr/>
        </p:nvSpPr>
        <p:spPr bwMode="auto">
          <a:xfrm>
            <a:off x="8106806" y="2122221"/>
            <a:ext cx="169333" cy="826477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2" name="Rectangle 52" descr="Horizontal clara"/>
          <p:cNvSpPr>
            <a:spLocks noChangeArrowheads="1"/>
          </p:cNvSpPr>
          <p:nvPr/>
        </p:nvSpPr>
        <p:spPr bwMode="auto">
          <a:xfrm>
            <a:off x="7285539" y="2276086"/>
            <a:ext cx="491067" cy="149469"/>
          </a:xfrm>
          <a:prstGeom prst="rect">
            <a:avLst/>
          </a:prstGeom>
          <a:pattFill prst="ltHorz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3" name="Rectangle 53" descr="75%"/>
          <p:cNvSpPr>
            <a:spLocks noChangeArrowheads="1"/>
          </p:cNvSpPr>
          <p:nvPr/>
        </p:nvSpPr>
        <p:spPr bwMode="auto">
          <a:xfrm>
            <a:off x="673072" y="2957490"/>
            <a:ext cx="7924800" cy="263769"/>
          </a:xfrm>
          <a:prstGeom prst="rect">
            <a:avLst/>
          </a:prstGeom>
          <a:pattFill prst="pct75">
            <a:fgClr>
              <a:schemeClr val="bg1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4" name="AutoShape 54" descr="Zigzag"/>
          <p:cNvSpPr>
            <a:spLocks noChangeArrowheads="1"/>
          </p:cNvSpPr>
          <p:nvPr/>
        </p:nvSpPr>
        <p:spPr bwMode="auto">
          <a:xfrm rot="10800000" flipH="1" flipV="1">
            <a:off x="1524000" y="5380894"/>
            <a:ext cx="1422400" cy="211015"/>
          </a:xfrm>
          <a:custGeom>
            <a:avLst/>
            <a:gdLst>
              <a:gd name="G0" fmla="+- 5753 0 0"/>
              <a:gd name="G1" fmla="+- 21600 0 5753"/>
              <a:gd name="G2" fmla="*/ 5753 1 2"/>
              <a:gd name="G3" fmla="+- 21600 0 G2"/>
              <a:gd name="G4" fmla="+/ 5753 21600 2"/>
              <a:gd name="G5" fmla="+/ G1 0 2"/>
              <a:gd name="G6" fmla="*/ 21600 21600 5753"/>
              <a:gd name="G7" fmla="*/ G6 1 2"/>
              <a:gd name="G8" fmla="+- 21600 0 G7"/>
              <a:gd name="G9" fmla="*/ 21600 1 2"/>
              <a:gd name="G10" fmla="+- 5753 0 G9"/>
              <a:gd name="G11" fmla="?: G10 G8 0"/>
              <a:gd name="G12" fmla="?: G10 G7 21600"/>
              <a:gd name="T0" fmla="*/ 18723 w 21600"/>
              <a:gd name="T1" fmla="*/ 10800 h 21600"/>
              <a:gd name="T2" fmla="*/ 10800 w 21600"/>
              <a:gd name="T3" fmla="*/ 21600 h 21600"/>
              <a:gd name="T4" fmla="*/ 2877 w 21600"/>
              <a:gd name="T5" fmla="*/ 10800 h 21600"/>
              <a:gd name="T6" fmla="*/ 10800 w 21600"/>
              <a:gd name="T7" fmla="*/ 0 h 21600"/>
              <a:gd name="T8" fmla="*/ 4677 w 21600"/>
              <a:gd name="T9" fmla="*/ 4677 h 21600"/>
              <a:gd name="T10" fmla="*/ 16923 w 21600"/>
              <a:gd name="T11" fmla="*/ 169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753" y="21600"/>
                </a:lnTo>
                <a:lnTo>
                  <a:pt x="15847" y="21600"/>
                </a:lnTo>
                <a:lnTo>
                  <a:pt x="21600" y="0"/>
                </a:lnTo>
                <a:close/>
              </a:path>
            </a:pathLst>
          </a:custGeom>
          <a:pattFill prst="zigZ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>
            <a:off x="1526118" y="5381992"/>
            <a:ext cx="404283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 flipH="1">
            <a:off x="2643717" y="5381992"/>
            <a:ext cx="302682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1932517" y="5591908"/>
            <a:ext cx="709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675190" y="2957489"/>
            <a:ext cx="79226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0299" name="Object 59"/>
          <p:cNvGraphicFramePr>
            <a:graphicFrameLocks/>
          </p:cNvGraphicFramePr>
          <p:nvPr/>
        </p:nvGraphicFramePr>
        <p:xfrm>
          <a:off x="2298671" y="1638643"/>
          <a:ext cx="524934" cy="694592"/>
        </p:xfrm>
        <a:graphic>
          <a:graphicData uri="http://schemas.openxmlformats.org/presentationml/2006/ole">
            <p:oleObj spid="_x0000_s70658" name="ClipArt" r:id="rId4" imgW="393700" imgH="1003300" progId="">
              <p:embed/>
            </p:oleObj>
          </a:graphicData>
        </a:graphic>
      </p:graphicFrame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2402390" y="1374874"/>
            <a:ext cx="568748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2205539" y="2276086"/>
            <a:ext cx="694266" cy="9671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0302" name="Object 62"/>
          <p:cNvGraphicFramePr>
            <a:graphicFrameLocks/>
          </p:cNvGraphicFramePr>
          <p:nvPr/>
        </p:nvGraphicFramePr>
        <p:xfrm>
          <a:off x="1873251" y="5433647"/>
          <a:ext cx="734483" cy="116498"/>
        </p:xfrm>
        <a:graphic>
          <a:graphicData uri="http://schemas.openxmlformats.org/presentationml/2006/ole">
            <p:oleObj spid="_x0000_s70659" name="ClipArt" r:id="rId5" imgW="550863" imgH="168275" progId="">
              <p:embed/>
            </p:oleObj>
          </a:graphicData>
        </a:graphic>
      </p:graphicFrame>
      <p:sp>
        <p:nvSpPr>
          <p:cNvPr id="10303" name="Rectangle 63" descr="Confeti pequeño"/>
          <p:cNvSpPr>
            <a:spLocks noChangeArrowheads="1"/>
          </p:cNvSpPr>
          <p:nvPr/>
        </p:nvSpPr>
        <p:spPr bwMode="auto">
          <a:xfrm>
            <a:off x="4275667" y="5332534"/>
            <a:ext cx="2523066" cy="439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4" name="AutoShape 64"/>
          <p:cNvSpPr>
            <a:spLocks noChangeArrowheads="1"/>
          </p:cNvSpPr>
          <p:nvPr/>
        </p:nvSpPr>
        <p:spPr bwMode="auto">
          <a:xfrm>
            <a:off x="4580467" y="4752242"/>
            <a:ext cx="1913466" cy="465992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05" name="Rectangle 65"/>
          <p:cNvSpPr>
            <a:spLocks noChangeArrowheads="1"/>
          </p:cNvSpPr>
          <p:nvPr/>
        </p:nvSpPr>
        <p:spPr bwMode="auto">
          <a:xfrm>
            <a:off x="4986867" y="5174274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06" name="Rectangle 66"/>
          <p:cNvSpPr>
            <a:spLocks noChangeArrowheads="1"/>
          </p:cNvSpPr>
          <p:nvPr/>
        </p:nvSpPr>
        <p:spPr bwMode="auto">
          <a:xfrm>
            <a:off x="5799667" y="5174274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07" name="Rectangle 67"/>
          <p:cNvSpPr>
            <a:spLocks noChangeArrowheads="1"/>
          </p:cNvSpPr>
          <p:nvPr/>
        </p:nvSpPr>
        <p:spPr bwMode="auto">
          <a:xfrm>
            <a:off x="5393267" y="4646736"/>
            <a:ext cx="4910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1119718" y="5380892"/>
            <a:ext cx="404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2948517" y="5380892"/>
            <a:ext cx="5992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10" name="Arc 70"/>
          <p:cNvSpPr>
            <a:spLocks/>
          </p:cNvSpPr>
          <p:nvPr/>
        </p:nvSpPr>
        <p:spPr bwMode="auto">
          <a:xfrm>
            <a:off x="1528234" y="5066569"/>
            <a:ext cx="1422400" cy="32421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 w 43200"/>
              <a:gd name="T1" fmla="*/ 22125 h 22125"/>
              <a:gd name="T2" fmla="*/ 43195 w 43200"/>
              <a:gd name="T3" fmla="*/ 22051 h 22125"/>
              <a:gd name="T4" fmla="*/ 21600 w 43200"/>
              <a:gd name="T5" fmla="*/ 21600 h 2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125" fill="none" extrusionOk="0">
                <a:moveTo>
                  <a:pt x="6" y="22124"/>
                </a:moveTo>
                <a:cubicBezTo>
                  <a:pt x="2" y="21950"/>
                  <a:pt x="0" y="217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50"/>
                  <a:pt x="43198" y="21900"/>
                  <a:pt x="43195" y="22051"/>
                </a:cubicBezTo>
              </a:path>
              <a:path w="43200" h="22125" stroke="0" extrusionOk="0">
                <a:moveTo>
                  <a:pt x="6" y="22124"/>
                </a:moveTo>
                <a:cubicBezTo>
                  <a:pt x="2" y="21950"/>
                  <a:pt x="0" y="217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50"/>
                  <a:pt x="43198" y="21900"/>
                  <a:pt x="43195" y="22051"/>
                </a:cubicBezTo>
                <a:lnTo>
                  <a:pt x="21600" y="21600"/>
                </a:lnTo>
                <a:close/>
              </a:path>
            </a:pathLst>
          </a:custGeom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 flipV="1">
            <a:off x="8636000" y="3693868"/>
            <a:ext cx="0" cy="1687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10312" name="Rectangle 72"/>
          <p:cNvSpPr>
            <a:spLocks noChangeArrowheads="1"/>
          </p:cNvSpPr>
          <p:nvPr/>
        </p:nvSpPr>
        <p:spPr bwMode="auto">
          <a:xfrm>
            <a:off x="8542867" y="4804997"/>
            <a:ext cx="84666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8128558" y="3859827"/>
            <a:ext cx="270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4" name="AutoShape 74"/>
          <p:cNvSpPr>
            <a:spLocks noChangeArrowheads="1"/>
          </p:cNvSpPr>
          <p:nvPr/>
        </p:nvSpPr>
        <p:spPr bwMode="auto">
          <a:xfrm>
            <a:off x="8026957" y="3701564"/>
            <a:ext cx="474133" cy="87923"/>
          </a:xfrm>
          <a:prstGeom prst="triangle">
            <a:avLst>
              <a:gd name="adj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5" name="Rectangle 75" descr="Vertical discontinua"/>
          <p:cNvSpPr>
            <a:spLocks noChangeArrowheads="1"/>
          </p:cNvSpPr>
          <p:nvPr/>
        </p:nvSpPr>
        <p:spPr bwMode="auto">
          <a:xfrm>
            <a:off x="8043333" y="4070839"/>
            <a:ext cx="474133" cy="931985"/>
          </a:xfrm>
          <a:prstGeom prst="rect">
            <a:avLst/>
          </a:prstGeom>
          <a:pattFill prst="dashVert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6504518" y="4958862"/>
            <a:ext cx="15218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6788151" y="4643446"/>
            <a:ext cx="109645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s-ES_tradnl" dirty="0"/>
              <a:t>Min. 3 m.</a:t>
            </a:r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5143504" y="3571876"/>
            <a:ext cx="2946400" cy="54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dirty="0"/>
              <a:t>CHIMENEAS DE HORNOS</a:t>
            </a:r>
          </a:p>
          <a:p>
            <a:pPr algn="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ESCAPE DE MOTORES, ETC. </a:t>
            </a:r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6885028" y="2957490"/>
            <a:ext cx="1930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VENTILACIONES DE SOTANOS</a:t>
            </a:r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1142976" y="4071942"/>
            <a:ext cx="6096000" cy="5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PARED CONTRA </a:t>
            </a:r>
            <a:r>
              <a:rPr lang="es-ES_tradnl" sz="1600" dirty="0" smtClean="0"/>
              <a:t>RADIACIÓN </a:t>
            </a:r>
            <a:r>
              <a:rPr lang="es-ES_tradnl" sz="1600" dirty="0"/>
              <a:t>, ALTURA  0,30 SOBRE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NIVEL DE LA </a:t>
            </a:r>
            <a:r>
              <a:rPr lang="es-ES_tradnl" sz="1600" dirty="0" smtClean="0"/>
              <a:t>VÁLVULA </a:t>
            </a:r>
            <a:r>
              <a:rPr lang="es-ES_tradnl" sz="1600" dirty="0"/>
              <a:t>DE SEGURIDAD DEL TANQUE</a:t>
            </a: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1468911" y="5589240"/>
            <a:ext cx="2438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DESAGÜES  ABIERTOS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ACEQUIAS , CANALES</a:t>
            </a:r>
          </a:p>
        </p:txBody>
      </p:sp>
      <p:sp>
        <p:nvSpPr>
          <p:cNvPr id="10324" name="AutoShape 84"/>
          <p:cNvSpPr>
            <a:spLocks noChangeArrowheads="1"/>
          </p:cNvSpPr>
          <p:nvPr/>
        </p:nvSpPr>
        <p:spPr bwMode="auto">
          <a:xfrm rot="10800000" flipH="1" flipV="1">
            <a:off x="8120090" y="3802676"/>
            <a:ext cx="287867" cy="43962"/>
          </a:xfrm>
          <a:custGeom>
            <a:avLst/>
            <a:gdLst>
              <a:gd name="G0" fmla="+- 6294 0 0"/>
              <a:gd name="G1" fmla="+- 21600 0 6294"/>
              <a:gd name="G2" fmla="*/ 6294 1 2"/>
              <a:gd name="G3" fmla="+- 21600 0 G2"/>
              <a:gd name="G4" fmla="+/ 6294 21600 2"/>
              <a:gd name="G5" fmla="+/ G1 0 2"/>
              <a:gd name="G6" fmla="*/ 21600 21600 6294"/>
              <a:gd name="G7" fmla="*/ G6 1 2"/>
              <a:gd name="G8" fmla="+- 21600 0 G7"/>
              <a:gd name="G9" fmla="*/ 21600 1 2"/>
              <a:gd name="G10" fmla="+- 6294 0 G9"/>
              <a:gd name="G11" fmla="?: G10 G8 0"/>
              <a:gd name="G12" fmla="?: G10 G7 21600"/>
              <a:gd name="T0" fmla="*/ 18453 w 21600"/>
              <a:gd name="T1" fmla="*/ 10800 h 21600"/>
              <a:gd name="T2" fmla="*/ 10800 w 21600"/>
              <a:gd name="T3" fmla="*/ 21600 h 21600"/>
              <a:gd name="T4" fmla="*/ 3147 w 21600"/>
              <a:gd name="T5" fmla="*/ 10800 h 21600"/>
              <a:gd name="T6" fmla="*/ 10800 w 21600"/>
              <a:gd name="T7" fmla="*/ 0 h 21600"/>
              <a:gd name="T8" fmla="*/ 4947 w 21600"/>
              <a:gd name="T9" fmla="*/ 4947 h 21600"/>
              <a:gd name="T10" fmla="*/ 16653 w 21600"/>
              <a:gd name="T11" fmla="*/ 166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294" y="21600"/>
                </a:lnTo>
                <a:lnTo>
                  <a:pt x="15306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2910389" y="2378296"/>
            <a:ext cx="1217082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6674242" y="1689837"/>
            <a:ext cx="2540000" cy="5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ACONDICIONADOR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            DE AIRE</a:t>
            </a:r>
          </a:p>
        </p:txBody>
      </p:sp>
      <p:sp>
        <p:nvSpPr>
          <p:cNvPr id="10327" name="Line 87"/>
          <p:cNvSpPr>
            <a:spLocks noChangeShapeType="1"/>
          </p:cNvSpPr>
          <p:nvPr/>
        </p:nvSpPr>
        <p:spPr bwMode="auto">
          <a:xfrm flipH="1">
            <a:off x="2199189" y="2271689"/>
            <a:ext cx="709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8" name="Arc 88"/>
          <p:cNvSpPr>
            <a:spLocks/>
          </p:cNvSpPr>
          <p:nvPr/>
        </p:nvSpPr>
        <p:spPr bwMode="auto">
          <a:xfrm>
            <a:off x="1591706" y="525317"/>
            <a:ext cx="406400" cy="482478"/>
          </a:xfrm>
          <a:custGeom>
            <a:avLst/>
            <a:gdLst>
              <a:gd name="G0" fmla="+- 21600 0 0"/>
              <a:gd name="G1" fmla="+- 350 0 0"/>
              <a:gd name="G2" fmla="+- 21600 0 0"/>
              <a:gd name="T0" fmla="*/ 21487 w 21600"/>
              <a:gd name="T1" fmla="*/ 21950 h 21950"/>
              <a:gd name="T2" fmla="*/ 3 w 21600"/>
              <a:gd name="T3" fmla="*/ 0 h 21950"/>
              <a:gd name="T4" fmla="*/ 21600 w 21600"/>
              <a:gd name="T5" fmla="*/ 350 h 2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0" fill="none" extrusionOk="0">
                <a:moveTo>
                  <a:pt x="21487" y="21949"/>
                </a:moveTo>
                <a:cubicBezTo>
                  <a:pt x="9601" y="21887"/>
                  <a:pt x="0" y="12235"/>
                  <a:pt x="0" y="350"/>
                </a:cubicBezTo>
                <a:cubicBezTo>
                  <a:pt x="-1" y="233"/>
                  <a:pt x="0" y="116"/>
                  <a:pt x="2" y="-1"/>
                </a:cubicBezTo>
              </a:path>
              <a:path w="21600" h="21950" stroke="0" extrusionOk="0">
                <a:moveTo>
                  <a:pt x="21487" y="21949"/>
                </a:moveTo>
                <a:cubicBezTo>
                  <a:pt x="9601" y="21887"/>
                  <a:pt x="0" y="12235"/>
                  <a:pt x="0" y="350"/>
                </a:cubicBezTo>
                <a:cubicBezTo>
                  <a:pt x="-1" y="233"/>
                  <a:pt x="0" y="116"/>
                  <a:pt x="2" y="-1"/>
                </a:cubicBezTo>
                <a:lnTo>
                  <a:pt x="21600" y="35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29" name="Arc 89"/>
          <p:cNvSpPr>
            <a:spLocks/>
          </p:cNvSpPr>
          <p:nvPr/>
        </p:nvSpPr>
        <p:spPr bwMode="auto">
          <a:xfrm>
            <a:off x="1286906" y="530813"/>
            <a:ext cx="508000" cy="47478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330" name="Arc 90"/>
          <p:cNvSpPr>
            <a:spLocks/>
          </p:cNvSpPr>
          <p:nvPr/>
        </p:nvSpPr>
        <p:spPr bwMode="auto">
          <a:xfrm>
            <a:off x="778906" y="530813"/>
            <a:ext cx="812800" cy="47478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7" name="Rectangle 61"/>
          <p:cNvSpPr>
            <a:spLocks noChangeArrowheads="1"/>
          </p:cNvSpPr>
          <p:nvPr/>
        </p:nvSpPr>
        <p:spPr bwMode="auto">
          <a:xfrm>
            <a:off x="7072330" y="5857892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Diagonal hacia arriba ancha"/>
          <p:cNvSpPr>
            <a:spLocks noChangeArrowheads="1"/>
          </p:cNvSpPr>
          <p:nvPr/>
        </p:nvSpPr>
        <p:spPr bwMode="auto">
          <a:xfrm>
            <a:off x="2597676" y="1619313"/>
            <a:ext cx="4250267" cy="2787162"/>
          </a:xfrm>
          <a:prstGeom prst="rect">
            <a:avLst/>
          </a:prstGeom>
          <a:pattFill prst="wdUpDiag">
            <a:fgClr>
              <a:srgbClr val="DDDDDD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1" name="Rectangle 3" descr="Confeti pequeño"/>
          <p:cNvSpPr>
            <a:spLocks noChangeArrowheads="1"/>
          </p:cNvSpPr>
          <p:nvPr/>
        </p:nvSpPr>
        <p:spPr bwMode="auto">
          <a:xfrm>
            <a:off x="4020077" y="2357867"/>
            <a:ext cx="1405467" cy="1310054"/>
          </a:xfrm>
          <a:prstGeom prst="rect">
            <a:avLst/>
          </a:prstGeom>
          <a:pattFill prst="smConfetti">
            <a:fgClr>
              <a:schemeClr val="bg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324877" y="2463375"/>
            <a:ext cx="795867" cy="10990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629677" y="2727145"/>
            <a:ext cx="186267" cy="254977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2591327" y="3039271"/>
            <a:ext cx="1725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5131328" y="3039271"/>
            <a:ext cx="1725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722810" y="3567909"/>
            <a:ext cx="0" cy="84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722810" y="1616017"/>
            <a:ext cx="0" cy="84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7076543" y="2362264"/>
            <a:ext cx="778933" cy="4044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7178144" y="2415018"/>
            <a:ext cx="575733" cy="2989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7381343" y="2626034"/>
            <a:ext cx="169333" cy="8792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6786578" y="2710964"/>
            <a:ext cx="214314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</a:t>
            </a:r>
            <a:r>
              <a:rPr lang="es-ES_tradnl" sz="1600" dirty="0" smtClean="0"/>
              <a:t>HORNO  </a:t>
            </a:r>
            <a:r>
              <a:rPr lang="es-ES_tradnl" sz="1600" dirty="0"/>
              <a:t>PARRILLA</a:t>
            </a:r>
          </a:p>
        </p:txBody>
      </p:sp>
      <p:sp>
        <p:nvSpPr>
          <p:cNvPr id="12314" name="AutoShape 26" descr="Zigzag"/>
          <p:cNvSpPr>
            <a:spLocks noChangeArrowheads="1"/>
          </p:cNvSpPr>
          <p:nvPr/>
        </p:nvSpPr>
        <p:spPr bwMode="auto">
          <a:xfrm rot="10800000" flipH="1" flipV="1">
            <a:off x="2589211" y="4674642"/>
            <a:ext cx="1422400" cy="211015"/>
          </a:xfrm>
          <a:custGeom>
            <a:avLst/>
            <a:gdLst>
              <a:gd name="G0" fmla="+- 5753 0 0"/>
              <a:gd name="G1" fmla="+- 21600 0 5753"/>
              <a:gd name="G2" fmla="*/ 5753 1 2"/>
              <a:gd name="G3" fmla="+- 21600 0 G2"/>
              <a:gd name="G4" fmla="+/ 5753 21600 2"/>
              <a:gd name="G5" fmla="+/ G1 0 2"/>
              <a:gd name="G6" fmla="*/ 21600 21600 5753"/>
              <a:gd name="G7" fmla="*/ G6 1 2"/>
              <a:gd name="G8" fmla="+- 21600 0 G7"/>
              <a:gd name="G9" fmla="*/ 21600 1 2"/>
              <a:gd name="G10" fmla="+- 5753 0 G9"/>
              <a:gd name="G11" fmla="?: G10 G8 0"/>
              <a:gd name="G12" fmla="?: G10 G7 21600"/>
              <a:gd name="T0" fmla="*/ 18723 w 21600"/>
              <a:gd name="T1" fmla="*/ 10800 h 21600"/>
              <a:gd name="T2" fmla="*/ 10800 w 21600"/>
              <a:gd name="T3" fmla="*/ 21600 h 21600"/>
              <a:gd name="T4" fmla="*/ 2877 w 21600"/>
              <a:gd name="T5" fmla="*/ 10800 h 21600"/>
              <a:gd name="T6" fmla="*/ 10800 w 21600"/>
              <a:gd name="T7" fmla="*/ 0 h 21600"/>
              <a:gd name="T8" fmla="*/ 4677 w 21600"/>
              <a:gd name="T9" fmla="*/ 4677 h 21600"/>
              <a:gd name="T10" fmla="*/ 16923 w 21600"/>
              <a:gd name="T11" fmla="*/ 169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753" y="21600"/>
                </a:lnTo>
                <a:lnTo>
                  <a:pt x="15847" y="21600"/>
                </a:lnTo>
                <a:lnTo>
                  <a:pt x="21600" y="0"/>
                </a:lnTo>
                <a:close/>
              </a:path>
            </a:pathLst>
          </a:custGeom>
          <a:pattFill prst="zigZ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591328" y="4675740"/>
            <a:ext cx="404283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3708928" y="4675740"/>
            <a:ext cx="302682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997728" y="4885656"/>
            <a:ext cx="709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2318" name="Object 30"/>
          <p:cNvGraphicFramePr>
            <a:graphicFrameLocks/>
          </p:cNvGraphicFramePr>
          <p:nvPr/>
        </p:nvGraphicFramePr>
        <p:xfrm>
          <a:off x="2938461" y="4727395"/>
          <a:ext cx="734483" cy="116498"/>
        </p:xfrm>
        <a:graphic>
          <a:graphicData uri="http://schemas.openxmlformats.org/presentationml/2006/ole">
            <p:oleObj spid="_x0000_s71682" name="ClipArt" r:id="rId4" imgW="550863" imgH="168275" progId="">
              <p:embed/>
            </p:oleObj>
          </a:graphicData>
        </a:graphic>
      </p:graphicFrame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2184927" y="4674640"/>
            <a:ext cx="4042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2490215" y="4885657"/>
            <a:ext cx="2438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DESAGÜES  ABIERTOS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ACEQUIAS , CANALES</a:t>
            </a: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7279744" y="3311834"/>
            <a:ext cx="270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7178144" y="3153572"/>
            <a:ext cx="474133" cy="87923"/>
          </a:xfrm>
          <a:prstGeom prst="triangle">
            <a:avLst>
              <a:gd name="adj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3" name="Rectangle 35" descr="Vertical discontinua"/>
          <p:cNvSpPr>
            <a:spLocks noChangeArrowheads="1"/>
          </p:cNvSpPr>
          <p:nvPr/>
        </p:nvSpPr>
        <p:spPr bwMode="auto">
          <a:xfrm>
            <a:off x="7178144" y="3470096"/>
            <a:ext cx="474133" cy="668215"/>
          </a:xfrm>
          <a:prstGeom prst="rect">
            <a:avLst/>
          </a:prstGeom>
          <a:pattFill prst="dashVert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6955894" y="4199856"/>
            <a:ext cx="1424516" cy="6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CHIMENEAS 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/>
              <a:t>ESCAPES  </a:t>
            </a: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 rot="10800000" flipH="1" flipV="1">
            <a:off x="7271277" y="3254683"/>
            <a:ext cx="287867" cy="43962"/>
          </a:xfrm>
          <a:custGeom>
            <a:avLst/>
            <a:gdLst>
              <a:gd name="G0" fmla="+- 6294 0 0"/>
              <a:gd name="G1" fmla="+- 21600 0 6294"/>
              <a:gd name="G2" fmla="*/ 6294 1 2"/>
              <a:gd name="G3" fmla="+- 21600 0 G2"/>
              <a:gd name="G4" fmla="+/ 6294 21600 2"/>
              <a:gd name="G5" fmla="+/ G1 0 2"/>
              <a:gd name="G6" fmla="*/ 21600 21600 6294"/>
              <a:gd name="G7" fmla="*/ G6 1 2"/>
              <a:gd name="G8" fmla="+- 21600 0 G7"/>
              <a:gd name="G9" fmla="*/ 21600 1 2"/>
              <a:gd name="G10" fmla="+- 6294 0 G9"/>
              <a:gd name="G11" fmla="?: G10 G8 0"/>
              <a:gd name="G12" fmla="?: G10 G7 21600"/>
              <a:gd name="T0" fmla="*/ 18453 w 21600"/>
              <a:gd name="T1" fmla="*/ 10800 h 21600"/>
              <a:gd name="T2" fmla="*/ 10800 w 21600"/>
              <a:gd name="T3" fmla="*/ 21600 h 21600"/>
              <a:gd name="T4" fmla="*/ 3147 w 21600"/>
              <a:gd name="T5" fmla="*/ 10800 h 21600"/>
              <a:gd name="T6" fmla="*/ 10800 w 21600"/>
              <a:gd name="T7" fmla="*/ 0 h 21600"/>
              <a:gd name="T8" fmla="*/ 4947 w 21600"/>
              <a:gd name="T9" fmla="*/ 4947 h 21600"/>
              <a:gd name="T10" fmla="*/ 16653 w 21600"/>
              <a:gd name="T11" fmla="*/ 166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294" y="21600"/>
                </a:lnTo>
                <a:lnTo>
                  <a:pt x="15306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4071934" y="675220"/>
            <a:ext cx="1930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   BOMBEADOR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DE AGUA</a:t>
            </a: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4536544" y="1254434"/>
            <a:ext cx="474133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4638144" y="1307188"/>
            <a:ext cx="270933" cy="14067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7093476" y="1632502"/>
            <a:ext cx="440267" cy="28135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7703076" y="1685256"/>
            <a:ext cx="135467" cy="17584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6179077" y="1157717"/>
            <a:ext cx="643467" cy="33410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6255276" y="1302792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6458477" y="1302792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6356877" y="1197284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 flipH="1">
            <a:off x="7569728" y="1720425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H="1">
            <a:off x="7569728" y="1825933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>
            <a:off x="4013728" y="4674640"/>
            <a:ext cx="30268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8" name="Rectangle 50" descr="Rombos punteados"/>
          <p:cNvSpPr>
            <a:spLocks noChangeArrowheads="1"/>
          </p:cNvSpPr>
          <p:nvPr/>
        </p:nvSpPr>
        <p:spPr bwMode="auto">
          <a:xfrm>
            <a:off x="1706561" y="1315979"/>
            <a:ext cx="541866" cy="175846"/>
          </a:xfrm>
          <a:prstGeom prst="rect">
            <a:avLst/>
          </a:prstGeom>
          <a:pattFill prst="dotDmnd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-214346" y="1103848"/>
            <a:ext cx="1932517" cy="5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dirty="0"/>
              <a:t>VENTILACIONES </a:t>
            </a:r>
          </a:p>
          <a:p>
            <a:pPr algn="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DE  SOTANOS</a:t>
            </a: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6958010" y="1925947"/>
            <a:ext cx="182879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FUEGO ABIERTO</a:t>
            </a:r>
          </a:p>
        </p:txBody>
      </p:sp>
      <p:sp>
        <p:nvSpPr>
          <p:cNvPr id="12341" name="Freeform 53" descr="70%"/>
          <p:cNvSpPr>
            <a:spLocks/>
          </p:cNvSpPr>
          <p:nvPr/>
        </p:nvSpPr>
        <p:spPr bwMode="auto">
          <a:xfrm>
            <a:off x="5230810" y="4463625"/>
            <a:ext cx="1830918" cy="1161684"/>
          </a:xfrm>
          <a:custGeom>
            <a:avLst/>
            <a:gdLst/>
            <a:ahLst/>
            <a:cxnLst>
              <a:cxn ang="0">
                <a:pos x="500" y="71"/>
              </a:cxn>
              <a:cxn ang="0">
                <a:pos x="571" y="127"/>
              </a:cxn>
              <a:cxn ang="0">
                <a:pos x="591" y="206"/>
              </a:cxn>
              <a:cxn ang="0">
                <a:pos x="669" y="198"/>
              </a:cxn>
              <a:cxn ang="0">
                <a:pos x="721" y="254"/>
              </a:cxn>
              <a:cxn ang="0">
                <a:pos x="760" y="365"/>
              </a:cxn>
              <a:cxn ang="0">
                <a:pos x="851" y="389"/>
              </a:cxn>
              <a:cxn ang="0">
                <a:pos x="812" y="563"/>
              </a:cxn>
              <a:cxn ang="0">
                <a:pos x="747" y="571"/>
              </a:cxn>
              <a:cxn ang="0">
                <a:pos x="727" y="619"/>
              </a:cxn>
              <a:cxn ang="0">
                <a:pos x="864" y="619"/>
              </a:cxn>
              <a:cxn ang="0">
                <a:pos x="812" y="682"/>
              </a:cxn>
              <a:cxn ang="0">
                <a:pos x="773" y="674"/>
              </a:cxn>
              <a:cxn ang="0">
                <a:pos x="747" y="746"/>
              </a:cxn>
              <a:cxn ang="0">
                <a:pos x="766" y="786"/>
              </a:cxn>
              <a:cxn ang="0">
                <a:pos x="779" y="825"/>
              </a:cxn>
              <a:cxn ang="0">
                <a:pos x="727" y="936"/>
              </a:cxn>
              <a:cxn ang="0">
                <a:pos x="649" y="936"/>
              </a:cxn>
              <a:cxn ang="0">
                <a:pos x="565" y="992"/>
              </a:cxn>
              <a:cxn ang="0">
                <a:pos x="604" y="1008"/>
              </a:cxn>
              <a:cxn ang="0">
                <a:pos x="493" y="1056"/>
              </a:cxn>
              <a:cxn ang="0">
                <a:pos x="396" y="1032"/>
              </a:cxn>
              <a:cxn ang="0">
                <a:pos x="357" y="984"/>
              </a:cxn>
              <a:cxn ang="0">
                <a:pos x="227" y="952"/>
              </a:cxn>
              <a:cxn ang="0">
                <a:pos x="376" y="913"/>
              </a:cxn>
              <a:cxn ang="0">
                <a:pos x="389" y="936"/>
              </a:cxn>
              <a:cxn ang="0">
                <a:pos x="435" y="913"/>
              </a:cxn>
              <a:cxn ang="0">
                <a:pos x="298" y="801"/>
              </a:cxn>
              <a:cxn ang="0">
                <a:pos x="220" y="849"/>
              </a:cxn>
              <a:cxn ang="0">
                <a:pos x="162" y="762"/>
              </a:cxn>
              <a:cxn ang="0">
                <a:pos x="90" y="714"/>
              </a:cxn>
              <a:cxn ang="0">
                <a:pos x="71" y="643"/>
              </a:cxn>
              <a:cxn ang="0">
                <a:pos x="45" y="563"/>
              </a:cxn>
              <a:cxn ang="0">
                <a:pos x="0" y="468"/>
              </a:cxn>
              <a:cxn ang="0">
                <a:pos x="123" y="436"/>
              </a:cxn>
              <a:cxn ang="0">
                <a:pos x="77" y="516"/>
              </a:cxn>
              <a:cxn ang="0">
                <a:pos x="123" y="476"/>
              </a:cxn>
              <a:cxn ang="0">
                <a:pos x="181" y="460"/>
              </a:cxn>
              <a:cxn ang="0">
                <a:pos x="162" y="404"/>
              </a:cxn>
              <a:cxn ang="0">
                <a:pos x="64" y="357"/>
              </a:cxn>
              <a:cxn ang="0">
                <a:pos x="51" y="309"/>
              </a:cxn>
              <a:cxn ang="0">
                <a:pos x="142" y="269"/>
              </a:cxn>
              <a:cxn ang="0">
                <a:pos x="103" y="222"/>
              </a:cxn>
              <a:cxn ang="0">
                <a:pos x="194" y="174"/>
              </a:cxn>
              <a:cxn ang="0">
                <a:pos x="194" y="238"/>
              </a:cxn>
              <a:cxn ang="0">
                <a:pos x="311" y="214"/>
              </a:cxn>
              <a:cxn ang="0">
                <a:pos x="253" y="127"/>
              </a:cxn>
              <a:cxn ang="0">
                <a:pos x="175" y="134"/>
              </a:cxn>
              <a:cxn ang="0">
                <a:pos x="201" y="55"/>
              </a:cxn>
              <a:cxn ang="0">
                <a:pos x="298" y="0"/>
              </a:cxn>
              <a:cxn ang="0">
                <a:pos x="441" y="79"/>
              </a:cxn>
            </a:cxnLst>
            <a:rect l="0" t="0" r="r" b="b"/>
            <a:pathLst>
              <a:path w="865" h="1057">
                <a:moveTo>
                  <a:pt x="441" y="79"/>
                </a:moveTo>
                <a:lnTo>
                  <a:pt x="467" y="55"/>
                </a:lnTo>
                <a:lnTo>
                  <a:pt x="487" y="47"/>
                </a:lnTo>
                <a:lnTo>
                  <a:pt x="500" y="71"/>
                </a:lnTo>
                <a:lnTo>
                  <a:pt x="500" y="103"/>
                </a:lnTo>
                <a:lnTo>
                  <a:pt x="552" y="119"/>
                </a:lnTo>
                <a:lnTo>
                  <a:pt x="591" y="119"/>
                </a:lnTo>
                <a:lnTo>
                  <a:pt x="571" y="127"/>
                </a:lnTo>
                <a:lnTo>
                  <a:pt x="552" y="158"/>
                </a:lnTo>
                <a:lnTo>
                  <a:pt x="552" y="182"/>
                </a:lnTo>
                <a:lnTo>
                  <a:pt x="571" y="206"/>
                </a:lnTo>
                <a:lnTo>
                  <a:pt x="591" y="206"/>
                </a:lnTo>
                <a:lnTo>
                  <a:pt x="617" y="206"/>
                </a:lnTo>
                <a:lnTo>
                  <a:pt x="643" y="182"/>
                </a:lnTo>
                <a:lnTo>
                  <a:pt x="669" y="174"/>
                </a:lnTo>
                <a:lnTo>
                  <a:pt x="669" y="198"/>
                </a:lnTo>
                <a:lnTo>
                  <a:pt x="669" y="222"/>
                </a:lnTo>
                <a:lnTo>
                  <a:pt x="695" y="222"/>
                </a:lnTo>
                <a:lnTo>
                  <a:pt x="701" y="246"/>
                </a:lnTo>
                <a:lnTo>
                  <a:pt x="721" y="254"/>
                </a:lnTo>
                <a:lnTo>
                  <a:pt x="727" y="317"/>
                </a:lnTo>
                <a:lnTo>
                  <a:pt x="727" y="341"/>
                </a:lnTo>
                <a:lnTo>
                  <a:pt x="747" y="333"/>
                </a:lnTo>
                <a:lnTo>
                  <a:pt x="760" y="365"/>
                </a:lnTo>
                <a:lnTo>
                  <a:pt x="760" y="412"/>
                </a:lnTo>
                <a:lnTo>
                  <a:pt x="779" y="412"/>
                </a:lnTo>
                <a:lnTo>
                  <a:pt x="799" y="412"/>
                </a:lnTo>
                <a:lnTo>
                  <a:pt x="851" y="389"/>
                </a:lnTo>
                <a:lnTo>
                  <a:pt x="851" y="468"/>
                </a:lnTo>
                <a:lnTo>
                  <a:pt x="851" y="531"/>
                </a:lnTo>
                <a:lnTo>
                  <a:pt x="831" y="547"/>
                </a:lnTo>
                <a:lnTo>
                  <a:pt x="812" y="563"/>
                </a:lnTo>
                <a:lnTo>
                  <a:pt x="747" y="571"/>
                </a:lnTo>
                <a:lnTo>
                  <a:pt x="708" y="571"/>
                </a:lnTo>
                <a:lnTo>
                  <a:pt x="727" y="571"/>
                </a:lnTo>
                <a:lnTo>
                  <a:pt x="747" y="571"/>
                </a:lnTo>
                <a:lnTo>
                  <a:pt x="727" y="579"/>
                </a:lnTo>
                <a:lnTo>
                  <a:pt x="708" y="595"/>
                </a:lnTo>
                <a:lnTo>
                  <a:pt x="708" y="619"/>
                </a:lnTo>
                <a:lnTo>
                  <a:pt x="727" y="619"/>
                </a:lnTo>
                <a:lnTo>
                  <a:pt x="747" y="619"/>
                </a:lnTo>
                <a:lnTo>
                  <a:pt x="799" y="619"/>
                </a:lnTo>
                <a:lnTo>
                  <a:pt x="818" y="619"/>
                </a:lnTo>
                <a:lnTo>
                  <a:pt x="864" y="619"/>
                </a:lnTo>
                <a:lnTo>
                  <a:pt x="851" y="643"/>
                </a:lnTo>
                <a:lnTo>
                  <a:pt x="851" y="666"/>
                </a:lnTo>
                <a:lnTo>
                  <a:pt x="831" y="682"/>
                </a:lnTo>
                <a:lnTo>
                  <a:pt x="812" y="682"/>
                </a:lnTo>
                <a:lnTo>
                  <a:pt x="792" y="682"/>
                </a:lnTo>
                <a:lnTo>
                  <a:pt x="773" y="682"/>
                </a:lnTo>
                <a:lnTo>
                  <a:pt x="792" y="674"/>
                </a:lnTo>
                <a:lnTo>
                  <a:pt x="773" y="674"/>
                </a:lnTo>
                <a:lnTo>
                  <a:pt x="727" y="674"/>
                </a:lnTo>
                <a:lnTo>
                  <a:pt x="747" y="666"/>
                </a:lnTo>
                <a:lnTo>
                  <a:pt x="747" y="690"/>
                </a:lnTo>
                <a:lnTo>
                  <a:pt x="747" y="746"/>
                </a:lnTo>
                <a:lnTo>
                  <a:pt x="708" y="762"/>
                </a:lnTo>
                <a:lnTo>
                  <a:pt x="708" y="786"/>
                </a:lnTo>
                <a:lnTo>
                  <a:pt x="747" y="786"/>
                </a:lnTo>
                <a:lnTo>
                  <a:pt x="766" y="786"/>
                </a:lnTo>
                <a:lnTo>
                  <a:pt x="734" y="778"/>
                </a:lnTo>
                <a:lnTo>
                  <a:pt x="753" y="778"/>
                </a:lnTo>
                <a:lnTo>
                  <a:pt x="773" y="801"/>
                </a:lnTo>
                <a:lnTo>
                  <a:pt x="779" y="825"/>
                </a:lnTo>
                <a:lnTo>
                  <a:pt x="779" y="849"/>
                </a:lnTo>
                <a:lnTo>
                  <a:pt x="760" y="905"/>
                </a:lnTo>
                <a:lnTo>
                  <a:pt x="753" y="928"/>
                </a:lnTo>
                <a:lnTo>
                  <a:pt x="727" y="936"/>
                </a:lnTo>
                <a:lnTo>
                  <a:pt x="688" y="936"/>
                </a:lnTo>
                <a:lnTo>
                  <a:pt x="669" y="936"/>
                </a:lnTo>
                <a:lnTo>
                  <a:pt x="688" y="936"/>
                </a:lnTo>
                <a:lnTo>
                  <a:pt x="649" y="936"/>
                </a:lnTo>
                <a:lnTo>
                  <a:pt x="623" y="952"/>
                </a:lnTo>
                <a:lnTo>
                  <a:pt x="597" y="952"/>
                </a:lnTo>
                <a:lnTo>
                  <a:pt x="584" y="976"/>
                </a:lnTo>
                <a:lnTo>
                  <a:pt x="565" y="992"/>
                </a:lnTo>
                <a:lnTo>
                  <a:pt x="519" y="992"/>
                </a:lnTo>
                <a:lnTo>
                  <a:pt x="500" y="1000"/>
                </a:lnTo>
                <a:lnTo>
                  <a:pt x="565" y="1000"/>
                </a:lnTo>
                <a:lnTo>
                  <a:pt x="604" y="1008"/>
                </a:lnTo>
                <a:lnTo>
                  <a:pt x="584" y="1032"/>
                </a:lnTo>
                <a:lnTo>
                  <a:pt x="565" y="1032"/>
                </a:lnTo>
                <a:lnTo>
                  <a:pt x="519" y="1032"/>
                </a:lnTo>
                <a:lnTo>
                  <a:pt x="493" y="1056"/>
                </a:lnTo>
                <a:lnTo>
                  <a:pt x="448" y="1056"/>
                </a:lnTo>
                <a:lnTo>
                  <a:pt x="402" y="1056"/>
                </a:lnTo>
                <a:lnTo>
                  <a:pt x="383" y="1056"/>
                </a:lnTo>
                <a:lnTo>
                  <a:pt x="396" y="1032"/>
                </a:lnTo>
                <a:lnTo>
                  <a:pt x="396" y="1008"/>
                </a:lnTo>
                <a:lnTo>
                  <a:pt x="396" y="984"/>
                </a:lnTo>
                <a:lnTo>
                  <a:pt x="376" y="984"/>
                </a:lnTo>
                <a:lnTo>
                  <a:pt x="357" y="984"/>
                </a:lnTo>
                <a:lnTo>
                  <a:pt x="305" y="984"/>
                </a:lnTo>
                <a:lnTo>
                  <a:pt x="285" y="984"/>
                </a:lnTo>
                <a:lnTo>
                  <a:pt x="233" y="984"/>
                </a:lnTo>
                <a:lnTo>
                  <a:pt x="227" y="952"/>
                </a:lnTo>
                <a:lnTo>
                  <a:pt x="227" y="928"/>
                </a:lnTo>
                <a:lnTo>
                  <a:pt x="272" y="913"/>
                </a:lnTo>
                <a:lnTo>
                  <a:pt x="337" y="913"/>
                </a:lnTo>
                <a:lnTo>
                  <a:pt x="376" y="913"/>
                </a:lnTo>
                <a:lnTo>
                  <a:pt x="357" y="928"/>
                </a:lnTo>
                <a:lnTo>
                  <a:pt x="337" y="936"/>
                </a:lnTo>
                <a:lnTo>
                  <a:pt x="370" y="936"/>
                </a:lnTo>
                <a:lnTo>
                  <a:pt x="389" y="936"/>
                </a:lnTo>
                <a:lnTo>
                  <a:pt x="441" y="936"/>
                </a:lnTo>
                <a:lnTo>
                  <a:pt x="493" y="936"/>
                </a:lnTo>
                <a:lnTo>
                  <a:pt x="454" y="921"/>
                </a:lnTo>
                <a:lnTo>
                  <a:pt x="435" y="913"/>
                </a:lnTo>
                <a:lnTo>
                  <a:pt x="428" y="857"/>
                </a:lnTo>
                <a:lnTo>
                  <a:pt x="383" y="833"/>
                </a:lnTo>
                <a:lnTo>
                  <a:pt x="337" y="809"/>
                </a:lnTo>
                <a:lnTo>
                  <a:pt x="298" y="801"/>
                </a:lnTo>
                <a:lnTo>
                  <a:pt x="279" y="801"/>
                </a:lnTo>
                <a:lnTo>
                  <a:pt x="266" y="825"/>
                </a:lnTo>
                <a:lnTo>
                  <a:pt x="246" y="841"/>
                </a:lnTo>
                <a:lnTo>
                  <a:pt x="220" y="849"/>
                </a:lnTo>
                <a:lnTo>
                  <a:pt x="194" y="857"/>
                </a:lnTo>
                <a:lnTo>
                  <a:pt x="188" y="833"/>
                </a:lnTo>
                <a:lnTo>
                  <a:pt x="168" y="825"/>
                </a:lnTo>
                <a:lnTo>
                  <a:pt x="162" y="762"/>
                </a:lnTo>
                <a:lnTo>
                  <a:pt x="162" y="714"/>
                </a:lnTo>
                <a:lnTo>
                  <a:pt x="142" y="714"/>
                </a:lnTo>
                <a:lnTo>
                  <a:pt x="116" y="714"/>
                </a:lnTo>
                <a:lnTo>
                  <a:pt x="90" y="714"/>
                </a:lnTo>
                <a:lnTo>
                  <a:pt x="64" y="706"/>
                </a:lnTo>
                <a:lnTo>
                  <a:pt x="51" y="682"/>
                </a:lnTo>
                <a:lnTo>
                  <a:pt x="32" y="674"/>
                </a:lnTo>
                <a:lnTo>
                  <a:pt x="71" y="643"/>
                </a:lnTo>
                <a:lnTo>
                  <a:pt x="77" y="619"/>
                </a:lnTo>
                <a:lnTo>
                  <a:pt x="58" y="619"/>
                </a:lnTo>
                <a:lnTo>
                  <a:pt x="45" y="587"/>
                </a:lnTo>
                <a:lnTo>
                  <a:pt x="45" y="563"/>
                </a:lnTo>
                <a:lnTo>
                  <a:pt x="25" y="563"/>
                </a:lnTo>
                <a:lnTo>
                  <a:pt x="6" y="555"/>
                </a:lnTo>
                <a:lnTo>
                  <a:pt x="0" y="531"/>
                </a:lnTo>
                <a:lnTo>
                  <a:pt x="0" y="468"/>
                </a:lnTo>
                <a:lnTo>
                  <a:pt x="19" y="444"/>
                </a:lnTo>
                <a:lnTo>
                  <a:pt x="71" y="428"/>
                </a:lnTo>
                <a:lnTo>
                  <a:pt x="123" y="412"/>
                </a:lnTo>
                <a:lnTo>
                  <a:pt x="123" y="436"/>
                </a:lnTo>
                <a:lnTo>
                  <a:pt x="129" y="460"/>
                </a:lnTo>
                <a:lnTo>
                  <a:pt x="90" y="468"/>
                </a:lnTo>
                <a:lnTo>
                  <a:pt x="77" y="492"/>
                </a:lnTo>
                <a:lnTo>
                  <a:pt x="77" y="516"/>
                </a:lnTo>
                <a:lnTo>
                  <a:pt x="97" y="516"/>
                </a:lnTo>
                <a:lnTo>
                  <a:pt x="116" y="524"/>
                </a:lnTo>
                <a:lnTo>
                  <a:pt x="123" y="500"/>
                </a:lnTo>
                <a:lnTo>
                  <a:pt x="123" y="476"/>
                </a:lnTo>
                <a:lnTo>
                  <a:pt x="142" y="484"/>
                </a:lnTo>
                <a:lnTo>
                  <a:pt x="162" y="484"/>
                </a:lnTo>
                <a:lnTo>
                  <a:pt x="181" y="484"/>
                </a:lnTo>
                <a:lnTo>
                  <a:pt x="181" y="460"/>
                </a:lnTo>
                <a:lnTo>
                  <a:pt x="181" y="436"/>
                </a:lnTo>
                <a:lnTo>
                  <a:pt x="201" y="412"/>
                </a:lnTo>
                <a:lnTo>
                  <a:pt x="181" y="404"/>
                </a:lnTo>
                <a:lnTo>
                  <a:pt x="162" y="404"/>
                </a:lnTo>
                <a:lnTo>
                  <a:pt x="162" y="381"/>
                </a:lnTo>
                <a:lnTo>
                  <a:pt x="142" y="373"/>
                </a:lnTo>
                <a:lnTo>
                  <a:pt x="116" y="357"/>
                </a:lnTo>
                <a:lnTo>
                  <a:pt x="64" y="357"/>
                </a:lnTo>
                <a:lnTo>
                  <a:pt x="45" y="365"/>
                </a:lnTo>
                <a:lnTo>
                  <a:pt x="32" y="341"/>
                </a:lnTo>
                <a:lnTo>
                  <a:pt x="19" y="317"/>
                </a:lnTo>
                <a:lnTo>
                  <a:pt x="51" y="309"/>
                </a:lnTo>
                <a:lnTo>
                  <a:pt x="90" y="309"/>
                </a:lnTo>
                <a:lnTo>
                  <a:pt x="90" y="285"/>
                </a:lnTo>
                <a:lnTo>
                  <a:pt x="116" y="269"/>
                </a:lnTo>
                <a:lnTo>
                  <a:pt x="142" y="269"/>
                </a:lnTo>
                <a:lnTo>
                  <a:pt x="149" y="246"/>
                </a:lnTo>
                <a:lnTo>
                  <a:pt x="129" y="246"/>
                </a:lnTo>
                <a:lnTo>
                  <a:pt x="110" y="246"/>
                </a:lnTo>
                <a:lnTo>
                  <a:pt x="103" y="222"/>
                </a:lnTo>
                <a:lnTo>
                  <a:pt x="97" y="198"/>
                </a:lnTo>
                <a:lnTo>
                  <a:pt x="123" y="182"/>
                </a:lnTo>
                <a:lnTo>
                  <a:pt x="142" y="174"/>
                </a:lnTo>
                <a:lnTo>
                  <a:pt x="194" y="174"/>
                </a:lnTo>
                <a:lnTo>
                  <a:pt x="233" y="174"/>
                </a:lnTo>
                <a:lnTo>
                  <a:pt x="201" y="190"/>
                </a:lnTo>
                <a:lnTo>
                  <a:pt x="194" y="214"/>
                </a:lnTo>
                <a:lnTo>
                  <a:pt x="194" y="238"/>
                </a:lnTo>
                <a:lnTo>
                  <a:pt x="233" y="254"/>
                </a:lnTo>
                <a:lnTo>
                  <a:pt x="285" y="262"/>
                </a:lnTo>
                <a:lnTo>
                  <a:pt x="311" y="238"/>
                </a:lnTo>
                <a:lnTo>
                  <a:pt x="311" y="214"/>
                </a:lnTo>
                <a:lnTo>
                  <a:pt x="311" y="158"/>
                </a:lnTo>
                <a:lnTo>
                  <a:pt x="311" y="134"/>
                </a:lnTo>
                <a:lnTo>
                  <a:pt x="292" y="127"/>
                </a:lnTo>
                <a:lnTo>
                  <a:pt x="253" y="127"/>
                </a:lnTo>
                <a:lnTo>
                  <a:pt x="233" y="127"/>
                </a:lnTo>
                <a:lnTo>
                  <a:pt x="181" y="150"/>
                </a:lnTo>
                <a:lnTo>
                  <a:pt x="162" y="158"/>
                </a:lnTo>
                <a:lnTo>
                  <a:pt x="175" y="134"/>
                </a:lnTo>
                <a:lnTo>
                  <a:pt x="175" y="111"/>
                </a:lnTo>
                <a:lnTo>
                  <a:pt x="175" y="87"/>
                </a:lnTo>
                <a:lnTo>
                  <a:pt x="181" y="63"/>
                </a:lnTo>
                <a:lnTo>
                  <a:pt x="201" y="55"/>
                </a:lnTo>
                <a:lnTo>
                  <a:pt x="220" y="31"/>
                </a:lnTo>
                <a:lnTo>
                  <a:pt x="240" y="15"/>
                </a:lnTo>
                <a:lnTo>
                  <a:pt x="259" y="0"/>
                </a:lnTo>
                <a:lnTo>
                  <a:pt x="298" y="0"/>
                </a:lnTo>
                <a:lnTo>
                  <a:pt x="305" y="23"/>
                </a:lnTo>
                <a:lnTo>
                  <a:pt x="324" y="23"/>
                </a:lnTo>
                <a:lnTo>
                  <a:pt x="370" y="47"/>
                </a:lnTo>
                <a:lnTo>
                  <a:pt x="441" y="79"/>
                </a:lnTo>
                <a:lnTo>
                  <a:pt x="415" y="55"/>
                </a:lnTo>
                <a:lnTo>
                  <a:pt x="402" y="79"/>
                </a:lnTo>
              </a:path>
            </a:pathLst>
          </a:custGeom>
          <a:pattFill prst="pct70">
            <a:fgClr>
              <a:srgbClr val="DDDDDD"/>
            </a:fgClr>
            <a:bgClr>
              <a:schemeClr val="bg1"/>
            </a:bgClr>
          </a:patt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auto">
          <a:xfrm>
            <a:off x="5710254" y="4643446"/>
            <a:ext cx="1219200" cy="8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ARBOLES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DE  TODO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600" dirty="0"/>
              <a:t>     TIPO      </a:t>
            </a:r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6000760" y="603782"/>
            <a:ext cx="1930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EQUIPAMIENTO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ELECTRICO</a:t>
            </a: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3012543" y="1254434"/>
            <a:ext cx="677334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45" name="Rectangle 57" descr="Horizontal clara"/>
          <p:cNvSpPr>
            <a:spLocks noChangeArrowheads="1"/>
          </p:cNvSpPr>
          <p:nvPr/>
        </p:nvSpPr>
        <p:spPr bwMode="auto">
          <a:xfrm>
            <a:off x="3105677" y="1302792"/>
            <a:ext cx="491067" cy="149469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46" name="Rectangle 58"/>
          <p:cNvSpPr>
            <a:spLocks noChangeArrowheads="1"/>
          </p:cNvSpPr>
          <p:nvPr/>
        </p:nvSpPr>
        <p:spPr bwMode="auto">
          <a:xfrm>
            <a:off x="2214546" y="675220"/>
            <a:ext cx="2143140" cy="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/>
              <a:t>ACONDICIONADOR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600" dirty="0"/>
              <a:t>                DE AIRE</a:t>
            </a:r>
          </a:p>
        </p:txBody>
      </p:sp>
      <p:sp>
        <p:nvSpPr>
          <p:cNvPr id="12347" name="Rectangle 59"/>
          <p:cNvSpPr>
            <a:spLocks noChangeArrowheads="1"/>
          </p:cNvSpPr>
          <p:nvPr/>
        </p:nvSpPr>
        <p:spPr bwMode="auto">
          <a:xfrm>
            <a:off x="1604962" y="2000681"/>
            <a:ext cx="647700" cy="70558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2348" name="Object 60"/>
          <p:cNvGraphicFramePr>
            <a:graphicFrameLocks/>
          </p:cNvGraphicFramePr>
          <p:nvPr/>
        </p:nvGraphicFramePr>
        <p:xfrm>
          <a:off x="1674809" y="2036948"/>
          <a:ext cx="524934" cy="641838"/>
        </p:xfrm>
        <a:graphic>
          <a:graphicData uri="http://schemas.openxmlformats.org/presentationml/2006/ole">
            <p:oleObj spid="_x0000_s71683" name="ClipArt" r:id="rId5" imgW="393700" imgH="927100" progId="">
              <p:embed/>
            </p:oleObj>
          </a:graphicData>
        </a:graphic>
      </p:graphicFrame>
      <p:sp>
        <p:nvSpPr>
          <p:cNvPr id="12349" name="Rectangle 61"/>
          <p:cNvSpPr>
            <a:spLocks noChangeArrowheads="1"/>
          </p:cNvSpPr>
          <p:nvPr/>
        </p:nvSpPr>
        <p:spPr bwMode="auto">
          <a:xfrm>
            <a:off x="1581677" y="2674390"/>
            <a:ext cx="694266" cy="4396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50" name="Rectangle 62"/>
          <p:cNvSpPr>
            <a:spLocks noChangeArrowheads="1"/>
          </p:cNvSpPr>
          <p:nvPr/>
        </p:nvSpPr>
        <p:spPr bwMode="auto">
          <a:xfrm>
            <a:off x="357158" y="2276198"/>
            <a:ext cx="19304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VENTANAS</a:t>
            </a:r>
          </a:p>
        </p:txBody>
      </p:sp>
      <p:sp>
        <p:nvSpPr>
          <p:cNvPr id="12351" name="Rectangle 63"/>
          <p:cNvSpPr>
            <a:spLocks noChangeArrowheads="1"/>
          </p:cNvSpPr>
          <p:nvPr/>
        </p:nvSpPr>
        <p:spPr bwMode="auto">
          <a:xfrm>
            <a:off x="1183744" y="3048063"/>
            <a:ext cx="1185333" cy="12485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52" name="Rectangle 64"/>
          <p:cNvSpPr>
            <a:spLocks noChangeArrowheads="1"/>
          </p:cNvSpPr>
          <p:nvPr/>
        </p:nvSpPr>
        <p:spPr bwMode="auto">
          <a:xfrm>
            <a:off x="1293811" y="3105213"/>
            <a:ext cx="965200" cy="118696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2353" name="Rectangle 65"/>
          <p:cNvSpPr>
            <a:spLocks noChangeArrowheads="1"/>
          </p:cNvSpPr>
          <p:nvPr/>
        </p:nvSpPr>
        <p:spPr bwMode="auto">
          <a:xfrm>
            <a:off x="1166810" y="4358118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ACCESOS</a:t>
            </a:r>
          </a:p>
        </p:txBody>
      </p:sp>
      <p:sp>
        <p:nvSpPr>
          <p:cNvPr id="12354" name="Rectangle 66"/>
          <p:cNvSpPr>
            <a:spLocks noChangeArrowheads="1"/>
          </p:cNvSpPr>
          <p:nvPr/>
        </p:nvSpPr>
        <p:spPr bwMode="auto">
          <a:xfrm>
            <a:off x="3071802" y="2675484"/>
            <a:ext cx="1219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3.00 m.</a:t>
            </a:r>
          </a:p>
        </p:txBody>
      </p:sp>
      <p:sp>
        <p:nvSpPr>
          <p:cNvPr id="12355" name="Rectangle 67"/>
          <p:cNvSpPr>
            <a:spLocks noChangeArrowheads="1"/>
          </p:cNvSpPr>
          <p:nvPr/>
        </p:nvSpPr>
        <p:spPr bwMode="auto">
          <a:xfrm>
            <a:off x="5715008" y="2741223"/>
            <a:ext cx="11176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3.00 m.</a:t>
            </a:r>
          </a:p>
        </p:txBody>
      </p:sp>
      <p:sp>
        <p:nvSpPr>
          <p:cNvPr id="12356" name="Rectangle 68"/>
          <p:cNvSpPr>
            <a:spLocks noChangeArrowheads="1"/>
          </p:cNvSpPr>
          <p:nvPr/>
        </p:nvSpPr>
        <p:spPr bwMode="auto">
          <a:xfrm rot="16140000">
            <a:off x="4211604" y="1775636"/>
            <a:ext cx="71318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3 m</a:t>
            </a:r>
            <a:r>
              <a:rPr lang="es-ES_tradnl" dirty="0"/>
              <a:t>.</a:t>
            </a:r>
          </a:p>
        </p:txBody>
      </p:sp>
      <p:sp>
        <p:nvSpPr>
          <p:cNvPr id="12357" name="Rectangle 69"/>
          <p:cNvSpPr>
            <a:spLocks noChangeArrowheads="1"/>
          </p:cNvSpPr>
          <p:nvPr/>
        </p:nvSpPr>
        <p:spPr bwMode="auto">
          <a:xfrm rot="16140000">
            <a:off x="4141118" y="3777054"/>
            <a:ext cx="85587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3 </a:t>
            </a:r>
            <a:r>
              <a:rPr lang="es-ES_tradnl" dirty="0"/>
              <a:t>m.</a:t>
            </a:r>
          </a:p>
        </p:txBody>
      </p:sp>
      <p:graphicFrame>
        <p:nvGraphicFramePr>
          <p:cNvPr id="12360" name="Object 72"/>
          <p:cNvGraphicFramePr>
            <a:graphicFrameLocks/>
          </p:cNvGraphicFramePr>
          <p:nvPr/>
        </p:nvGraphicFramePr>
        <p:xfrm>
          <a:off x="1306512" y="3197534"/>
          <a:ext cx="893233" cy="1116623"/>
        </p:xfrm>
        <a:graphic>
          <a:graphicData uri="http://schemas.openxmlformats.org/presentationml/2006/ole">
            <p:oleObj spid="_x0000_s71684" name="ClipArt" r:id="rId6" imgW="669925" imgH="1612900" progId="">
              <p:embed/>
            </p:oleObj>
          </a:graphicData>
        </a:graphic>
      </p:graphicFrame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7072330" y="5857892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200" dirty="0" smtClean="0"/>
              <a:t>Tanques con capacidad de 1,86 m3 a 7,50 m3 </a:t>
            </a:r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 descr="Rombos punteados"/>
          <p:cNvSpPr>
            <a:spLocks/>
          </p:cNvSpPr>
          <p:nvPr/>
        </p:nvSpPr>
        <p:spPr bwMode="auto">
          <a:xfrm>
            <a:off x="5819912" y="3956539"/>
            <a:ext cx="1864784" cy="1012215"/>
          </a:xfrm>
          <a:custGeom>
            <a:avLst/>
            <a:gdLst/>
            <a:ahLst/>
            <a:cxnLst>
              <a:cxn ang="0">
                <a:pos x="216" y="119"/>
              </a:cxn>
              <a:cxn ang="0">
                <a:pos x="296" y="93"/>
              </a:cxn>
              <a:cxn ang="0">
                <a:pos x="296" y="42"/>
              </a:cxn>
              <a:cxn ang="0">
                <a:pos x="344" y="0"/>
              </a:cxn>
              <a:cxn ang="0">
                <a:pos x="392" y="0"/>
              </a:cxn>
              <a:cxn ang="0">
                <a:pos x="448" y="25"/>
              </a:cxn>
              <a:cxn ang="0">
                <a:pos x="496" y="59"/>
              </a:cxn>
              <a:cxn ang="0">
                <a:pos x="552" y="59"/>
              </a:cxn>
              <a:cxn ang="0">
                <a:pos x="600" y="34"/>
              </a:cxn>
              <a:cxn ang="0">
                <a:pos x="648" y="42"/>
              </a:cxn>
              <a:cxn ang="0">
                <a:pos x="656" y="93"/>
              </a:cxn>
              <a:cxn ang="0">
                <a:pos x="680" y="119"/>
              </a:cxn>
              <a:cxn ang="0">
                <a:pos x="744" y="144"/>
              </a:cxn>
              <a:cxn ang="0">
                <a:pos x="792" y="195"/>
              </a:cxn>
              <a:cxn ang="0">
                <a:pos x="816" y="255"/>
              </a:cxn>
              <a:cxn ang="0">
                <a:pos x="816" y="306"/>
              </a:cxn>
              <a:cxn ang="0">
                <a:pos x="816" y="357"/>
              </a:cxn>
              <a:cxn ang="0">
                <a:pos x="864" y="400"/>
              </a:cxn>
              <a:cxn ang="0">
                <a:pos x="880" y="451"/>
              </a:cxn>
              <a:cxn ang="0">
                <a:pos x="832" y="485"/>
              </a:cxn>
              <a:cxn ang="0">
                <a:pos x="832" y="536"/>
              </a:cxn>
              <a:cxn ang="0">
                <a:pos x="848" y="587"/>
              </a:cxn>
              <a:cxn ang="0">
                <a:pos x="856" y="638"/>
              </a:cxn>
              <a:cxn ang="0">
                <a:pos x="824" y="664"/>
              </a:cxn>
              <a:cxn ang="0">
                <a:pos x="776" y="672"/>
              </a:cxn>
              <a:cxn ang="0">
                <a:pos x="728" y="690"/>
              </a:cxn>
              <a:cxn ang="0">
                <a:pos x="696" y="741"/>
              </a:cxn>
              <a:cxn ang="0">
                <a:pos x="696" y="792"/>
              </a:cxn>
              <a:cxn ang="0">
                <a:pos x="688" y="843"/>
              </a:cxn>
              <a:cxn ang="0">
                <a:pos x="632" y="860"/>
              </a:cxn>
              <a:cxn ang="0">
                <a:pos x="576" y="860"/>
              </a:cxn>
              <a:cxn ang="0">
                <a:pos x="536" y="834"/>
              </a:cxn>
              <a:cxn ang="0">
                <a:pos x="496" y="809"/>
              </a:cxn>
              <a:cxn ang="0">
                <a:pos x="464" y="885"/>
              </a:cxn>
              <a:cxn ang="0">
                <a:pos x="408" y="877"/>
              </a:cxn>
              <a:cxn ang="0">
                <a:pos x="368" y="920"/>
              </a:cxn>
              <a:cxn ang="0">
                <a:pos x="336" y="851"/>
              </a:cxn>
              <a:cxn ang="0">
                <a:pos x="312" y="826"/>
              </a:cxn>
              <a:cxn ang="0">
                <a:pos x="224" y="817"/>
              </a:cxn>
              <a:cxn ang="0">
                <a:pos x="192" y="775"/>
              </a:cxn>
              <a:cxn ang="0">
                <a:pos x="160" y="749"/>
              </a:cxn>
              <a:cxn ang="0">
                <a:pos x="112" y="741"/>
              </a:cxn>
              <a:cxn ang="0">
                <a:pos x="56" y="715"/>
              </a:cxn>
              <a:cxn ang="0">
                <a:pos x="88" y="681"/>
              </a:cxn>
              <a:cxn ang="0">
                <a:pos x="120" y="647"/>
              </a:cxn>
              <a:cxn ang="0">
                <a:pos x="152" y="604"/>
              </a:cxn>
              <a:cxn ang="0">
                <a:pos x="152" y="587"/>
              </a:cxn>
              <a:cxn ang="0">
                <a:pos x="104" y="587"/>
              </a:cxn>
              <a:cxn ang="0">
                <a:pos x="40" y="596"/>
              </a:cxn>
              <a:cxn ang="0">
                <a:pos x="24" y="570"/>
              </a:cxn>
              <a:cxn ang="0">
                <a:pos x="56" y="545"/>
              </a:cxn>
              <a:cxn ang="0">
                <a:pos x="32" y="502"/>
              </a:cxn>
              <a:cxn ang="0">
                <a:pos x="0" y="460"/>
              </a:cxn>
              <a:cxn ang="0">
                <a:pos x="24" y="425"/>
              </a:cxn>
              <a:cxn ang="0">
                <a:pos x="80" y="400"/>
              </a:cxn>
              <a:cxn ang="0">
                <a:pos x="88" y="349"/>
              </a:cxn>
              <a:cxn ang="0">
                <a:pos x="40" y="332"/>
              </a:cxn>
              <a:cxn ang="0">
                <a:pos x="0" y="289"/>
              </a:cxn>
              <a:cxn ang="0">
                <a:pos x="24" y="264"/>
              </a:cxn>
              <a:cxn ang="0">
                <a:pos x="56" y="230"/>
              </a:cxn>
              <a:cxn ang="0">
                <a:pos x="104" y="230"/>
              </a:cxn>
              <a:cxn ang="0">
                <a:pos x="112" y="178"/>
              </a:cxn>
              <a:cxn ang="0">
                <a:pos x="144" y="144"/>
              </a:cxn>
            </a:cxnLst>
            <a:rect l="0" t="0" r="r" b="b"/>
            <a:pathLst>
              <a:path w="881" h="921">
                <a:moveTo>
                  <a:pt x="184" y="144"/>
                </a:moveTo>
                <a:lnTo>
                  <a:pt x="216" y="119"/>
                </a:lnTo>
                <a:lnTo>
                  <a:pt x="272" y="102"/>
                </a:lnTo>
                <a:lnTo>
                  <a:pt x="296" y="93"/>
                </a:lnTo>
                <a:lnTo>
                  <a:pt x="296" y="68"/>
                </a:lnTo>
                <a:lnTo>
                  <a:pt x="296" y="42"/>
                </a:lnTo>
                <a:lnTo>
                  <a:pt x="328" y="25"/>
                </a:lnTo>
                <a:lnTo>
                  <a:pt x="344" y="0"/>
                </a:lnTo>
                <a:lnTo>
                  <a:pt x="368" y="0"/>
                </a:lnTo>
                <a:lnTo>
                  <a:pt x="392" y="0"/>
                </a:lnTo>
                <a:lnTo>
                  <a:pt x="416" y="0"/>
                </a:lnTo>
                <a:lnTo>
                  <a:pt x="448" y="25"/>
                </a:lnTo>
                <a:lnTo>
                  <a:pt x="472" y="42"/>
                </a:lnTo>
                <a:lnTo>
                  <a:pt x="496" y="59"/>
                </a:lnTo>
                <a:lnTo>
                  <a:pt x="520" y="59"/>
                </a:lnTo>
                <a:lnTo>
                  <a:pt x="552" y="59"/>
                </a:lnTo>
                <a:lnTo>
                  <a:pt x="576" y="51"/>
                </a:lnTo>
                <a:lnTo>
                  <a:pt x="600" y="34"/>
                </a:lnTo>
                <a:lnTo>
                  <a:pt x="624" y="25"/>
                </a:lnTo>
                <a:lnTo>
                  <a:pt x="648" y="42"/>
                </a:lnTo>
                <a:lnTo>
                  <a:pt x="656" y="68"/>
                </a:lnTo>
                <a:lnTo>
                  <a:pt x="656" y="93"/>
                </a:lnTo>
                <a:lnTo>
                  <a:pt x="656" y="119"/>
                </a:lnTo>
                <a:lnTo>
                  <a:pt x="680" y="119"/>
                </a:lnTo>
                <a:lnTo>
                  <a:pt x="712" y="119"/>
                </a:lnTo>
                <a:lnTo>
                  <a:pt x="744" y="144"/>
                </a:lnTo>
                <a:lnTo>
                  <a:pt x="776" y="170"/>
                </a:lnTo>
                <a:lnTo>
                  <a:pt x="792" y="195"/>
                </a:lnTo>
                <a:lnTo>
                  <a:pt x="840" y="247"/>
                </a:lnTo>
                <a:lnTo>
                  <a:pt x="816" y="255"/>
                </a:lnTo>
                <a:lnTo>
                  <a:pt x="816" y="281"/>
                </a:lnTo>
                <a:lnTo>
                  <a:pt x="816" y="306"/>
                </a:lnTo>
                <a:lnTo>
                  <a:pt x="808" y="332"/>
                </a:lnTo>
                <a:lnTo>
                  <a:pt x="816" y="357"/>
                </a:lnTo>
                <a:lnTo>
                  <a:pt x="840" y="383"/>
                </a:lnTo>
                <a:lnTo>
                  <a:pt x="864" y="400"/>
                </a:lnTo>
                <a:lnTo>
                  <a:pt x="880" y="425"/>
                </a:lnTo>
                <a:lnTo>
                  <a:pt x="880" y="451"/>
                </a:lnTo>
                <a:lnTo>
                  <a:pt x="856" y="468"/>
                </a:lnTo>
                <a:lnTo>
                  <a:pt x="832" y="485"/>
                </a:lnTo>
                <a:lnTo>
                  <a:pt x="832" y="511"/>
                </a:lnTo>
                <a:lnTo>
                  <a:pt x="832" y="536"/>
                </a:lnTo>
                <a:lnTo>
                  <a:pt x="840" y="562"/>
                </a:lnTo>
                <a:lnTo>
                  <a:pt x="848" y="587"/>
                </a:lnTo>
                <a:lnTo>
                  <a:pt x="864" y="613"/>
                </a:lnTo>
                <a:lnTo>
                  <a:pt x="856" y="638"/>
                </a:lnTo>
                <a:lnTo>
                  <a:pt x="848" y="664"/>
                </a:lnTo>
                <a:lnTo>
                  <a:pt x="824" y="664"/>
                </a:lnTo>
                <a:lnTo>
                  <a:pt x="800" y="664"/>
                </a:lnTo>
                <a:lnTo>
                  <a:pt x="776" y="672"/>
                </a:lnTo>
                <a:lnTo>
                  <a:pt x="752" y="672"/>
                </a:lnTo>
                <a:lnTo>
                  <a:pt x="728" y="690"/>
                </a:lnTo>
                <a:lnTo>
                  <a:pt x="712" y="715"/>
                </a:lnTo>
                <a:lnTo>
                  <a:pt x="696" y="741"/>
                </a:lnTo>
                <a:lnTo>
                  <a:pt x="696" y="766"/>
                </a:lnTo>
                <a:lnTo>
                  <a:pt x="696" y="792"/>
                </a:lnTo>
                <a:lnTo>
                  <a:pt x="688" y="817"/>
                </a:lnTo>
                <a:lnTo>
                  <a:pt x="688" y="843"/>
                </a:lnTo>
                <a:lnTo>
                  <a:pt x="664" y="860"/>
                </a:lnTo>
                <a:lnTo>
                  <a:pt x="632" y="860"/>
                </a:lnTo>
                <a:lnTo>
                  <a:pt x="600" y="860"/>
                </a:lnTo>
                <a:lnTo>
                  <a:pt x="576" y="860"/>
                </a:lnTo>
                <a:lnTo>
                  <a:pt x="552" y="860"/>
                </a:lnTo>
                <a:lnTo>
                  <a:pt x="536" y="834"/>
                </a:lnTo>
                <a:lnTo>
                  <a:pt x="520" y="809"/>
                </a:lnTo>
                <a:lnTo>
                  <a:pt x="496" y="809"/>
                </a:lnTo>
                <a:lnTo>
                  <a:pt x="472" y="826"/>
                </a:lnTo>
                <a:lnTo>
                  <a:pt x="464" y="885"/>
                </a:lnTo>
                <a:lnTo>
                  <a:pt x="440" y="885"/>
                </a:lnTo>
                <a:lnTo>
                  <a:pt x="408" y="877"/>
                </a:lnTo>
                <a:lnTo>
                  <a:pt x="384" y="894"/>
                </a:lnTo>
                <a:lnTo>
                  <a:pt x="368" y="920"/>
                </a:lnTo>
                <a:lnTo>
                  <a:pt x="344" y="902"/>
                </a:lnTo>
                <a:lnTo>
                  <a:pt x="336" y="851"/>
                </a:lnTo>
                <a:lnTo>
                  <a:pt x="336" y="826"/>
                </a:lnTo>
                <a:lnTo>
                  <a:pt x="312" y="826"/>
                </a:lnTo>
                <a:lnTo>
                  <a:pt x="248" y="817"/>
                </a:lnTo>
                <a:lnTo>
                  <a:pt x="224" y="817"/>
                </a:lnTo>
                <a:lnTo>
                  <a:pt x="216" y="792"/>
                </a:lnTo>
                <a:lnTo>
                  <a:pt x="192" y="775"/>
                </a:lnTo>
                <a:lnTo>
                  <a:pt x="184" y="749"/>
                </a:lnTo>
                <a:lnTo>
                  <a:pt x="160" y="749"/>
                </a:lnTo>
                <a:lnTo>
                  <a:pt x="136" y="741"/>
                </a:lnTo>
                <a:lnTo>
                  <a:pt x="112" y="741"/>
                </a:lnTo>
                <a:lnTo>
                  <a:pt x="64" y="741"/>
                </a:lnTo>
                <a:lnTo>
                  <a:pt x="56" y="715"/>
                </a:lnTo>
                <a:lnTo>
                  <a:pt x="80" y="707"/>
                </a:lnTo>
                <a:lnTo>
                  <a:pt x="88" y="681"/>
                </a:lnTo>
                <a:lnTo>
                  <a:pt x="112" y="672"/>
                </a:lnTo>
                <a:lnTo>
                  <a:pt x="120" y="647"/>
                </a:lnTo>
                <a:lnTo>
                  <a:pt x="144" y="630"/>
                </a:lnTo>
                <a:lnTo>
                  <a:pt x="152" y="604"/>
                </a:lnTo>
                <a:lnTo>
                  <a:pt x="176" y="596"/>
                </a:lnTo>
                <a:lnTo>
                  <a:pt x="152" y="587"/>
                </a:lnTo>
                <a:lnTo>
                  <a:pt x="128" y="587"/>
                </a:lnTo>
                <a:lnTo>
                  <a:pt x="104" y="587"/>
                </a:lnTo>
                <a:lnTo>
                  <a:pt x="72" y="587"/>
                </a:lnTo>
                <a:lnTo>
                  <a:pt x="40" y="596"/>
                </a:lnTo>
                <a:lnTo>
                  <a:pt x="8" y="596"/>
                </a:lnTo>
                <a:lnTo>
                  <a:pt x="24" y="570"/>
                </a:lnTo>
                <a:lnTo>
                  <a:pt x="48" y="570"/>
                </a:lnTo>
                <a:lnTo>
                  <a:pt x="56" y="545"/>
                </a:lnTo>
                <a:lnTo>
                  <a:pt x="56" y="519"/>
                </a:lnTo>
                <a:lnTo>
                  <a:pt x="32" y="502"/>
                </a:lnTo>
                <a:lnTo>
                  <a:pt x="8" y="485"/>
                </a:lnTo>
                <a:lnTo>
                  <a:pt x="0" y="460"/>
                </a:lnTo>
                <a:lnTo>
                  <a:pt x="0" y="434"/>
                </a:lnTo>
                <a:lnTo>
                  <a:pt x="24" y="425"/>
                </a:lnTo>
                <a:lnTo>
                  <a:pt x="48" y="408"/>
                </a:lnTo>
                <a:lnTo>
                  <a:pt x="80" y="400"/>
                </a:lnTo>
                <a:lnTo>
                  <a:pt x="88" y="374"/>
                </a:lnTo>
                <a:lnTo>
                  <a:pt x="88" y="349"/>
                </a:lnTo>
                <a:lnTo>
                  <a:pt x="64" y="340"/>
                </a:lnTo>
                <a:lnTo>
                  <a:pt x="40" y="332"/>
                </a:lnTo>
                <a:lnTo>
                  <a:pt x="8" y="315"/>
                </a:lnTo>
                <a:lnTo>
                  <a:pt x="0" y="289"/>
                </a:lnTo>
                <a:lnTo>
                  <a:pt x="0" y="264"/>
                </a:lnTo>
                <a:lnTo>
                  <a:pt x="24" y="264"/>
                </a:lnTo>
                <a:lnTo>
                  <a:pt x="32" y="238"/>
                </a:lnTo>
                <a:lnTo>
                  <a:pt x="56" y="230"/>
                </a:lnTo>
                <a:lnTo>
                  <a:pt x="80" y="230"/>
                </a:lnTo>
                <a:lnTo>
                  <a:pt x="104" y="230"/>
                </a:lnTo>
                <a:lnTo>
                  <a:pt x="112" y="204"/>
                </a:lnTo>
                <a:lnTo>
                  <a:pt x="112" y="178"/>
                </a:lnTo>
                <a:lnTo>
                  <a:pt x="112" y="153"/>
                </a:lnTo>
                <a:lnTo>
                  <a:pt x="144" y="144"/>
                </a:lnTo>
                <a:lnTo>
                  <a:pt x="184" y="144"/>
                </a:lnTo>
              </a:path>
            </a:pathLst>
          </a:custGeom>
          <a:pattFill prst="dotDmnd">
            <a:fgClr>
              <a:schemeClr val="bg1"/>
            </a:fgClr>
            <a:bgClr>
              <a:srgbClr val="EAEAEA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65539" name="Rectangle 3" descr="Confeti pequeño"/>
          <p:cNvSpPr>
            <a:spLocks noChangeArrowheads="1"/>
          </p:cNvSpPr>
          <p:nvPr/>
        </p:nvSpPr>
        <p:spPr bwMode="auto">
          <a:xfrm>
            <a:off x="3982645" y="2431073"/>
            <a:ext cx="1202267" cy="1310054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5195496" y="1160585"/>
            <a:ext cx="9122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1131496" y="1688123"/>
            <a:ext cx="4042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1535778" y="1689222"/>
            <a:ext cx="0" cy="295311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1061644" y="3604846"/>
            <a:ext cx="440267" cy="28135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55" name="AutoShape 19"/>
          <p:cNvSpPr>
            <a:spLocks noChangeArrowheads="1"/>
          </p:cNvSpPr>
          <p:nvPr/>
        </p:nvSpPr>
        <p:spPr bwMode="auto">
          <a:xfrm>
            <a:off x="4287445" y="2536581"/>
            <a:ext cx="592667" cy="10990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1671245" y="3657600"/>
            <a:ext cx="135467" cy="17584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6719496" y="1160585"/>
            <a:ext cx="12170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7936578" y="1161685"/>
            <a:ext cx="0" cy="390268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3671496" y="5064369"/>
            <a:ext cx="426508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 flipH="1">
            <a:off x="928296" y="4642338"/>
            <a:ext cx="6074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858445" y="4712677"/>
            <a:ext cx="643467" cy="33410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>
            <a:off x="934645" y="4857751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>
            <a:off x="1137844" y="4857751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>
            <a:off x="1036244" y="4752243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 flipH="1">
            <a:off x="1842696" y="3482853"/>
            <a:ext cx="2436282" cy="157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>
            <a:off x="1537895" y="1636469"/>
            <a:ext cx="2842683" cy="9484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67" name="Line 31"/>
          <p:cNvSpPr>
            <a:spLocks noChangeShapeType="1"/>
          </p:cNvSpPr>
          <p:nvPr/>
        </p:nvSpPr>
        <p:spPr bwMode="auto">
          <a:xfrm flipH="1">
            <a:off x="1537896" y="2848708"/>
            <a:ext cx="27410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 flipH="1">
            <a:off x="1537895" y="3588362"/>
            <a:ext cx="2842683" cy="11067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>
            <a:off x="4583778" y="3641115"/>
            <a:ext cx="0" cy="14232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>
            <a:off x="4890696" y="3588362"/>
            <a:ext cx="1217082" cy="5264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>
            <a:off x="4890696" y="2848708"/>
            <a:ext cx="30458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 flipV="1">
            <a:off x="7936578" y="792407"/>
            <a:ext cx="0" cy="3681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73" name="Arc 37"/>
          <p:cNvSpPr>
            <a:spLocks/>
          </p:cNvSpPr>
          <p:nvPr/>
        </p:nvSpPr>
        <p:spPr bwMode="auto">
          <a:xfrm>
            <a:off x="625612" y="1215538"/>
            <a:ext cx="914400" cy="36927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36 h 21600"/>
              <a:gd name="T2" fmla="*/ 2155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36"/>
                </a:moveTo>
                <a:cubicBezTo>
                  <a:pt x="35" y="9651"/>
                  <a:pt x="9665" y="27"/>
                  <a:pt x="21550" y="0"/>
                </a:cubicBezTo>
              </a:path>
              <a:path w="21600" h="21600" stroke="0" extrusionOk="0">
                <a:moveTo>
                  <a:pt x="0" y="21536"/>
                </a:moveTo>
                <a:cubicBezTo>
                  <a:pt x="35" y="9651"/>
                  <a:pt x="9665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74" name="Rectangle 38" descr="Horizontal clara"/>
          <p:cNvSpPr>
            <a:spLocks noChangeArrowheads="1"/>
          </p:cNvSpPr>
          <p:nvPr/>
        </p:nvSpPr>
        <p:spPr bwMode="auto">
          <a:xfrm>
            <a:off x="7343912" y="1327639"/>
            <a:ext cx="575733" cy="351692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75" name="Line 39"/>
          <p:cNvSpPr>
            <a:spLocks noChangeShapeType="1"/>
          </p:cNvSpPr>
          <p:nvPr/>
        </p:nvSpPr>
        <p:spPr bwMode="auto">
          <a:xfrm flipH="1">
            <a:off x="4890696" y="1689222"/>
            <a:ext cx="2436282" cy="9484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76" name="Rectangle 40" descr="Rombos punteados"/>
          <p:cNvSpPr>
            <a:spLocks noChangeArrowheads="1"/>
          </p:cNvSpPr>
          <p:nvPr/>
        </p:nvSpPr>
        <p:spPr bwMode="auto">
          <a:xfrm>
            <a:off x="6141645" y="1019908"/>
            <a:ext cx="541866" cy="175846"/>
          </a:xfrm>
          <a:prstGeom prst="rect">
            <a:avLst/>
          </a:prstGeom>
          <a:pattFill prst="dotDmnd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77" name="Line 41"/>
          <p:cNvSpPr>
            <a:spLocks noChangeShapeType="1"/>
          </p:cNvSpPr>
          <p:nvPr/>
        </p:nvSpPr>
        <p:spPr bwMode="auto">
          <a:xfrm>
            <a:off x="4583778" y="1161685"/>
            <a:ext cx="0" cy="13705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78" name="Line 42"/>
          <p:cNvSpPr>
            <a:spLocks noChangeShapeType="1"/>
          </p:cNvSpPr>
          <p:nvPr/>
        </p:nvSpPr>
        <p:spPr bwMode="auto">
          <a:xfrm flipH="1">
            <a:off x="4789096" y="1214439"/>
            <a:ext cx="1318683" cy="13705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79" name="Rectangle 43"/>
          <p:cNvSpPr>
            <a:spLocks noChangeArrowheads="1"/>
          </p:cNvSpPr>
          <p:nvPr/>
        </p:nvSpPr>
        <p:spPr bwMode="auto">
          <a:xfrm>
            <a:off x="4175263" y="5117124"/>
            <a:ext cx="3556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LÍNEA </a:t>
            </a:r>
            <a:r>
              <a:rPr lang="es-ES_tradnl" sz="1600" dirty="0"/>
              <a:t>LIMITE DE PROPIEDAD</a:t>
            </a:r>
          </a:p>
        </p:txBody>
      </p:sp>
      <p:sp>
        <p:nvSpPr>
          <p:cNvPr id="65580" name="Rectangle 44"/>
          <p:cNvSpPr>
            <a:spLocks noChangeArrowheads="1"/>
          </p:cNvSpPr>
          <p:nvPr/>
        </p:nvSpPr>
        <p:spPr bwMode="auto">
          <a:xfrm rot="16200000">
            <a:off x="7285188" y="2546108"/>
            <a:ext cx="1846385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LÍNEA </a:t>
            </a:r>
            <a:r>
              <a:rPr lang="es-ES_tradnl" sz="1600" dirty="0"/>
              <a:t>LIMITE DE PROPIEDAD</a:t>
            </a:r>
          </a:p>
        </p:txBody>
      </p:sp>
      <p:sp>
        <p:nvSpPr>
          <p:cNvPr id="65581" name="Rectangle 45"/>
          <p:cNvSpPr>
            <a:spLocks noChangeArrowheads="1"/>
          </p:cNvSpPr>
          <p:nvPr/>
        </p:nvSpPr>
        <p:spPr bwMode="auto">
          <a:xfrm rot="16200000">
            <a:off x="375358" y="2517551"/>
            <a:ext cx="1912327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CONSTRUCCION</a:t>
            </a:r>
          </a:p>
        </p:txBody>
      </p:sp>
      <p:sp>
        <p:nvSpPr>
          <p:cNvPr id="65582" name="Rectangle 46"/>
          <p:cNvSpPr>
            <a:spLocks noChangeArrowheads="1"/>
          </p:cNvSpPr>
          <p:nvPr/>
        </p:nvSpPr>
        <p:spPr bwMode="auto">
          <a:xfrm>
            <a:off x="6260177" y="4071942"/>
            <a:ext cx="1219200" cy="8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ARBOLES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DE  TODO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600" dirty="0"/>
              <a:t>     TIPO      </a:t>
            </a:r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285720" y="5143512"/>
            <a:ext cx="1930400" cy="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EQUIPAMIENTO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600" dirty="0"/>
              <a:t>    </a:t>
            </a:r>
            <a:r>
              <a:rPr lang="es-ES_tradnl" sz="1600" dirty="0" smtClean="0"/>
              <a:t>ELÉCTRICO</a:t>
            </a:r>
            <a:endParaRPr lang="es-ES_tradnl" sz="1600" dirty="0"/>
          </a:p>
        </p:txBody>
      </p:sp>
      <p:sp>
        <p:nvSpPr>
          <p:cNvPr id="65584" name="Rectangle 48"/>
          <p:cNvSpPr>
            <a:spLocks noChangeArrowheads="1"/>
          </p:cNvSpPr>
          <p:nvPr/>
        </p:nvSpPr>
        <p:spPr bwMode="auto">
          <a:xfrm rot="16200000">
            <a:off x="-136671" y="3051658"/>
            <a:ext cx="168812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FUENTE DE </a:t>
            </a:r>
            <a:r>
              <a:rPr lang="es-ES_tradnl" sz="1600" dirty="0" smtClean="0"/>
              <a:t>IGNICIÓN</a:t>
            </a:r>
            <a:endParaRPr lang="es-ES_tradnl" sz="1600" dirty="0"/>
          </a:p>
        </p:txBody>
      </p:sp>
      <p:sp>
        <p:nvSpPr>
          <p:cNvPr id="65585" name="Rectangle 49"/>
          <p:cNvSpPr>
            <a:spLocks noChangeArrowheads="1"/>
          </p:cNvSpPr>
          <p:nvPr/>
        </p:nvSpPr>
        <p:spPr bwMode="auto">
          <a:xfrm>
            <a:off x="7929586" y="1142984"/>
            <a:ext cx="1422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DESAGÜES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ABIERTOS</a:t>
            </a:r>
          </a:p>
        </p:txBody>
      </p:sp>
      <p:sp>
        <p:nvSpPr>
          <p:cNvPr id="65586" name="Rectangle 50"/>
          <p:cNvSpPr>
            <a:spLocks noChangeArrowheads="1"/>
          </p:cNvSpPr>
          <p:nvPr/>
        </p:nvSpPr>
        <p:spPr bwMode="auto">
          <a:xfrm>
            <a:off x="5715008" y="428604"/>
            <a:ext cx="193251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VENTILACIONES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DE  </a:t>
            </a:r>
            <a:r>
              <a:rPr lang="es-ES_tradnl" sz="1600" dirty="0" smtClean="0"/>
              <a:t>SÓTANOS</a:t>
            </a:r>
            <a:endParaRPr lang="es-ES_tradnl" sz="1600" dirty="0"/>
          </a:p>
        </p:txBody>
      </p:sp>
      <p:sp>
        <p:nvSpPr>
          <p:cNvPr id="65587" name="Rectangle 51"/>
          <p:cNvSpPr>
            <a:spLocks noChangeArrowheads="1"/>
          </p:cNvSpPr>
          <p:nvPr/>
        </p:nvSpPr>
        <p:spPr bwMode="auto">
          <a:xfrm>
            <a:off x="5904579" y="2564905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7,5 m.</a:t>
            </a:r>
          </a:p>
        </p:txBody>
      </p:sp>
      <p:sp>
        <p:nvSpPr>
          <p:cNvPr id="65588" name="Rectangle 52"/>
          <p:cNvSpPr>
            <a:spLocks noChangeArrowheads="1"/>
          </p:cNvSpPr>
          <p:nvPr/>
        </p:nvSpPr>
        <p:spPr bwMode="auto">
          <a:xfrm>
            <a:off x="2043778" y="2564905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7,5 m.</a:t>
            </a:r>
          </a:p>
        </p:txBody>
      </p:sp>
      <p:sp>
        <p:nvSpPr>
          <p:cNvPr id="65589" name="Rectangle 53"/>
          <p:cNvSpPr>
            <a:spLocks noChangeArrowheads="1"/>
          </p:cNvSpPr>
          <p:nvPr/>
        </p:nvSpPr>
        <p:spPr bwMode="auto">
          <a:xfrm rot="21401933">
            <a:off x="2145379" y="3264109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7,5 m.</a:t>
            </a:r>
          </a:p>
        </p:txBody>
      </p:sp>
      <p:sp>
        <p:nvSpPr>
          <p:cNvPr id="65590" name="Rectangle 54"/>
          <p:cNvSpPr>
            <a:spLocks noChangeArrowheads="1"/>
          </p:cNvSpPr>
          <p:nvPr/>
        </p:nvSpPr>
        <p:spPr bwMode="auto">
          <a:xfrm rot="1301505">
            <a:off x="4793532" y="3592221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7,5 m.</a:t>
            </a:r>
          </a:p>
        </p:txBody>
      </p:sp>
      <p:sp>
        <p:nvSpPr>
          <p:cNvPr id="65591" name="Rectangle 55"/>
          <p:cNvSpPr>
            <a:spLocks noChangeArrowheads="1"/>
          </p:cNvSpPr>
          <p:nvPr/>
        </p:nvSpPr>
        <p:spPr bwMode="auto">
          <a:xfrm rot="20423871">
            <a:off x="5396578" y="1809220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Mínimo 7,5 m.</a:t>
            </a:r>
          </a:p>
        </p:txBody>
      </p:sp>
      <p:sp>
        <p:nvSpPr>
          <p:cNvPr id="65592" name="Rectangle 56"/>
          <p:cNvSpPr>
            <a:spLocks noChangeArrowheads="1"/>
          </p:cNvSpPr>
          <p:nvPr/>
        </p:nvSpPr>
        <p:spPr bwMode="auto">
          <a:xfrm rot="20396120">
            <a:off x="1738978" y="3972128"/>
            <a:ext cx="172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7,5 m.</a:t>
            </a:r>
          </a:p>
        </p:txBody>
      </p:sp>
      <p:sp>
        <p:nvSpPr>
          <p:cNvPr id="65593" name="Rectangle 57"/>
          <p:cNvSpPr>
            <a:spLocks noChangeArrowheads="1"/>
          </p:cNvSpPr>
          <p:nvPr/>
        </p:nvSpPr>
        <p:spPr bwMode="auto">
          <a:xfrm rot="16140000">
            <a:off x="3804883" y="4258331"/>
            <a:ext cx="125716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</a:t>
            </a:r>
            <a:r>
              <a:rPr lang="es-ES_tradnl" dirty="0"/>
              <a:t>7,5 m.</a:t>
            </a:r>
          </a:p>
        </p:txBody>
      </p:sp>
      <p:sp>
        <p:nvSpPr>
          <p:cNvPr id="65594" name="Rectangle 58"/>
          <p:cNvSpPr>
            <a:spLocks noChangeArrowheads="1"/>
          </p:cNvSpPr>
          <p:nvPr/>
        </p:nvSpPr>
        <p:spPr bwMode="auto">
          <a:xfrm rot="16140000">
            <a:off x="3751486" y="1565815"/>
            <a:ext cx="135836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7,5 </a:t>
            </a:r>
            <a:r>
              <a:rPr lang="es-ES_tradnl" dirty="0"/>
              <a:t>m.</a:t>
            </a:r>
          </a:p>
        </p:txBody>
      </p:sp>
      <p:sp>
        <p:nvSpPr>
          <p:cNvPr id="65595" name="Rectangle 59"/>
          <p:cNvSpPr>
            <a:spLocks noChangeArrowheads="1"/>
          </p:cNvSpPr>
          <p:nvPr/>
        </p:nvSpPr>
        <p:spPr bwMode="auto">
          <a:xfrm rot="18901097">
            <a:off x="4769876" y="1413509"/>
            <a:ext cx="151546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err="1" smtClean="0"/>
              <a:t>Mín</a:t>
            </a:r>
            <a:r>
              <a:rPr lang="es-ES_tradnl" dirty="0" smtClean="0"/>
              <a:t> </a:t>
            </a:r>
            <a:r>
              <a:rPr lang="es-ES_tradnl" dirty="0"/>
              <a:t>7,5 m.</a:t>
            </a:r>
          </a:p>
        </p:txBody>
      </p:sp>
      <p:sp>
        <p:nvSpPr>
          <p:cNvPr id="65596" name="Rectangle 60"/>
          <p:cNvSpPr>
            <a:spLocks noChangeArrowheads="1"/>
          </p:cNvSpPr>
          <p:nvPr/>
        </p:nvSpPr>
        <p:spPr bwMode="auto">
          <a:xfrm rot="1004503">
            <a:off x="2272379" y="1848785"/>
            <a:ext cx="17758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Mínimo 7,5 m.</a:t>
            </a:r>
          </a:p>
        </p:txBody>
      </p:sp>
      <p:sp>
        <p:nvSpPr>
          <p:cNvPr id="65597" name="Rectangle 61"/>
          <p:cNvSpPr>
            <a:spLocks noChangeArrowheads="1"/>
          </p:cNvSpPr>
          <p:nvPr/>
        </p:nvSpPr>
        <p:spPr bwMode="auto">
          <a:xfrm>
            <a:off x="1942178" y="785794"/>
            <a:ext cx="3048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CONSTRUCCIÓN</a:t>
            </a:r>
            <a:endParaRPr lang="es-ES_tradnl" sz="1600" dirty="0"/>
          </a:p>
        </p:txBody>
      </p:sp>
      <p:sp>
        <p:nvSpPr>
          <p:cNvPr id="65598" name="Rectangle 62"/>
          <p:cNvSpPr>
            <a:spLocks noChangeArrowheads="1"/>
          </p:cNvSpPr>
          <p:nvPr/>
        </p:nvSpPr>
        <p:spPr bwMode="auto">
          <a:xfrm>
            <a:off x="638312" y="1591409"/>
            <a:ext cx="880533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99" name="Line 63"/>
          <p:cNvSpPr>
            <a:spLocks noChangeShapeType="1"/>
          </p:cNvSpPr>
          <p:nvPr/>
        </p:nvSpPr>
        <p:spPr bwMode="auto">
          <a:xfrm flipH="1">
            <a:off x="1334696" y="1160585"/>
            <a:ext cx="25378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00" name="Line 64"/>
          <p:cNvSpPr>
            <a:spLocks noChangeShapeType="1"/>
          </p:cNvSpPr>
          <p:nvPr/>
        </p:nvSpPr>
        <p:spPr bwMode="auto">
          <a:xfrm flipV="1">
            <a:off x="3872578" y="1003423"/>
            <a:ext cx="0" cy="157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01" name="Line 65"/>
          <p:cNvSpPr>
            <a:spLocks noChangeShapeType="1"/>
          </p:cNvSpPr>
          <p:nvPr/>
        </p:nvSpPr>
        <p:spPr bwMode="auto">
          <a:xfrm flipV="1">
            <a:off x="5193378" y="1003423"/>
            <a:ext cx="0" cy="157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02" name="Line 66"/>
          <p:cNvSpPr>
            <a:spLocks noChangeShapeType="1"/>
          </p:cNvSpPr>
          <p:nvPr/>
        </p:nvSpPr>
        <p:spPr bwMode="auto">
          <a:xfrm>
            <a:off x="3874696" y="1107831"/>
            <a:ext cx="131868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03" name="Line 67"/>
          <p:cNvSpPr>
            <a:spLocks noChangeShapeType="1"/>
          </p:cNvSpPr>
          <p:nvPr/>
        </p:nvSpPr>
        <p:spPr bwMode="auto">
          <a:xfrm>
            <a:off x="3874696" y="1055077"/>
            <a:ext cx="13186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04" name="Line 68"/>
          <p:cNvSpPr>
            <a:spLocks noChangeShapeType="1"/>
          </p:cNvSpPr>
          <p:nvPr/>
        </p:nvSpPr>
        <p:spPr bwMode="auto">
          <a:xfrm>
            <a:off x="3773095" y="1160585"/>
            <a:ext cx="1420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05" name="Line 69"/>
          <p:cNvSpPr>
            <a:spLocks noChangeShapeType="1"/>
          </p:cNvSpPr>
          <p:nvPr/>
        </p:nvSpPr>
        <p:spPr bwMode="auto">
          <a:xfrm flipH="1">
            <a:off x="1537895" y="5064369"/>
            <a:ext cx="4042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06" name="Line 70"/>
          <p:cNvSpPr>
            <a:spLocks noChangeShapeType="1"/>
          </p:cNvSpPr>
          <p:nvPr/>
        </p:nvSpPr>
        <p:spPr bwMode="auto">
          <a:xfrm flipH="1">
            <a:off x="1537895" y="3692769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07" name="Line 71"/>
          <p:cNvSpPr>
            <a:spLocks noChangeShapeType="1"/>
          </p:cNvSpPr>
          <p:nvPr/>
        </p:nvSpPr>
        <p:spPr bwMode="auto">
          <a:xfrm flipH="1">
            <a:off x="1537895" y="3798277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08" name="AutoShape 72"/>
          <p:cNvSpPr>
            <a:spLocks noChangeArrowheads="1"/>
          </p:cNvSpPr>
          <p:nvPr/>
        </p:nvSpPr>
        <p:spPr bwMode="auto">
          <a:xfrm>
            <a:off x="4490645" y="2800351"/>
            <a:ext cx="186267" cy="254977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11" name="AutoShape 75"/>
          <p:cNvSpPr>
            <a:spLocks noChangeArrowheads="1"/>
          </p:cNvSpPr>
          <p:nvPr/>
        </p:nvSpPr>
        <p:spPr bwMode="auto">
          <a:xfrm>
            <a:off x="2365512" y="5125916"/>
            <a:ext cx="880533" cy="298938"/>
          </a:xfrm>
          <a:prstGeom prst="upArrow">
            <a:avLst>
              <a:gd name="adj1" fmla="val 50000"/>
              <a:gd name="adj2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12" name="Rectangle 76"/>
          <p:cNvSpPr>
            <a:spLocks noChangeArrowheads="1"/>
          </p:cNvSpPr>
          <p:nvPr/>
        </p:nvSpPr>
        <p:spPr bwMode="auto">
          <a:xfrm>
            <a:off x="1788720" y="5539154"/>
            <a:ext cx="2948516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ACCESO  CONTROLADO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         PARA CARGA</a:t>
            </a:r>
          </a:p>
        </p:txBody>
      </p:sp>
      <p:sp>
        <p:nvSpPr>
          <p:cNvPr id="65613" name="Arc 77"/>
          <p:cNvSpPr>
            <a:spLocks/>
          </p:cNvSpPr>
          <p:nvPr/>
        </p:nvSpPr>
        <p:spPr bwMode="auto">
          <a:xfrm>
            <a:off x="1944296" y="4591784"/>
            <a:ext cx="916516" cy="438517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2445"/>
              <a:gd name="T2" fmla="*/ 21633 w 21650"/>
              <a:gd name="T3" fmla="*/ 22445 h 22445"/>
              <a:gd name="T4" fmla="*/ 50 w 21650"/>
              <a:gd name="T5" fmla="*/ 21600 h 2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2445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</a:path>
              <a:path w="21650" h="22445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881"/>
                  <a:pt x="21644" y="22163"/>
                  <a:pt x="21633" y="22445"/>
                </a:cubicBezTo>
                <a:lnTo>
                  <a:pt x="5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14" name="Arc 78"/>
          <p:cNvSpPr>
            <a:spLocks/>
          </p:cNvSpPr>
          <p:nvPr/>
        </p:nvSpPr>
        <p:spPr bwMode="auto">
          <a:xfrm rot="10800000">
            <a:off x="2856579" y="4592883"/>
            <a:ext cx="812800" cy="460497"/>
          </a:xfrm>
          <a:custGeom>
            <a:avLst/>
            <a:gdLst>
              <a:gd name="G0" fmla="+- 0 0 0"/>
              <a:gd name="G1" fmla="+- 2082 0 0"/>
              <a:gd name="G2" fmla="+- 21600 0 0"/>
              <a:gd name="T0" fmla="*/ 21499 w 21600"/>
              <a:gd name="T1" fmla="*/ 0 h 23570"/>
              <a:gd name="T2" fmla="*/ 2200 w 21600"/>
              <a:gd name="T3" fmla="*/ 23570 h 23570"/>
              <a:gd name="T4" fmla="*/ 0 w 21600"/>
              <a:gd name="T5" fmla="*/ 2082 h 23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70" fill="none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</a:path>
              <a:path w="21600" h="23570" stroke="0" extrusionOk="0">
                <a:moveTo>
                  <a:pt x="21499" y="-1"/>
                </a:moveTo>
                <a:cubicBezTo>
                  <a:pt x="21566" y="691"/>
                  <a:pt x="21600" y="1386"/>
                  <a:pt x="21600" y="2082"/>
                </a:cubicBezTo>
                <a:cubicBezTo>
                  <a:pt x="21600" y="13159"/>
                  <a:pt x="13219" y="22441"/>
                  <a:pt x="2199" y="23569"/>
                </a:cubicBezTo>
                <a:lnTo>
                  <a:pt x="0" y="208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15" name="Rectangle 79"/>
          <p:cNvSpPr>
            <a:spLocks noChangeArrowheads="1"/>
          </p:cNvSpPr>
          <p:nvPr/>
        </p:nvSpPr>
        <p:spPr bwMode="auto">
          <a:xfrm>
            <a:off x="1959111" y="4598377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616" name="Rectangle 80"/>
          <p:cNvSpPr>
            <a:spLocks noChangeArrowheads="1"/>
          </p:cNvSpPr>
          <p:nvPr/>
        </p:nvSpPr>
        <p:spPr bwMode="auto">
          <a:xfrm>
            <a:off x="3584711" y="4598377"/>
            <a:ext cx="67734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7072330" y="5857892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 descr="Ladrillos en horizontal"/>
          <p:cNvSpPr>
            <a:spLocks noChangeArrowheads="1"/>
          </p:cNvSpPr>
          <p:nvPr/>
        </p:nvSpPr>
        <p:spPr bwMode="auto">
          <a:xfrm>
            <a:off x="926015" y="4610849"/>
            <a:ext cx="7501467" cy="835269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EAEAEA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587" name="Rectangle 3" descr="75%"/>
          <p:cNvSpPr>
            <a:spLocks noChangeArrowheads="1"/>
          </p:cNvSpPr>
          <p:nvPr/>
        </p:nvSpPr>
        <p:spPr bwMode="auto">
          <a:xfrm>
            <a:off x="915433" y="5450514"/>
            <a:ext cx="7825316" cy="316523"/>
          </a:xfrm>
          <a:prstGeom prst="rect">
            <a:avLst/>
          </a:prstGeom>
          <a:pattFill prst="pct75">
            <a:fgClr>
              <a:schemeClr val="bg1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599" name="Rectangle 15" descr="Ladrillos en horizontal"/>
          <p:cNvSpPr>
            <a:spLocks noChangeArrowheads="1"/>
          </p:cNvSpPr>
          <p:nvPr/>
        </p:nvSpPr>
        <p:spPr bwMode="auto">
          <a:xfrm>
            <a:off x="2205539" y="622033"/>
            <a:ext cx="6079067" cy="2259623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EAEAEA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00" name="Rectangle 16" descr="Cuadrícula grande"/>
          <p:cNvSpPr>
            <a:spLocks noChangeArrowheads="1"/>
          </p:cNvSpPr>
          <p:nvPr/>
        </p:nvSpPr>
        <p:spPr bwMode="auto">
          <a:xfrm>
            <a:off x="2408739" y="569279"/>
            <a:ext cx="5672667" cy="782515"/>
          </a:xfrm>
          <a:prstGeom prst="rect">
            <a:avLst/>
          </a:prstGeom>
          <a:pattFill prst="lgGrid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AR"/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4034339" y="2257401"/>
            <a:ext cx="2015067" cy="465992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67602" name="Rectangle 18"/>
          <p:cNvSpPr>
            <a:spLocks noChangeArrowheads="1"/>
          </p:cNvSpPr>
          <p:nvPr/>
        </p:nvSpPr>
        <p:spPr bwMode="auto">
          <a:xfrm>
            <a:off x="5456739" y="2679433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03" name="Rectangle 19" descr="Confeti pequeño"/>
          <p:cNvSpPr>
            <a:spLocks noChangeArrowheads="1"/>
          </p:cNvSpPr>
          <p:nvPr/>
        </p:nvSpPr>
        <p:spPr bwMode="auto">
          <a:xfrm>
            <a:off x="3831138" y="2837693"/>
            <a:ext cx="2421467" cy="439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67604" name="Rectangle 20"/>
          <p:cNvSpPr>
            <a:spLocks noChangeArrowheads="1"/>
          </p:cNvSpPr>
          <p:nvPr/>
        </p:nvSpPr>
        <p:spPr bwMode="auto">
          <a:xfrm>
            <a:off x="4542339" y="2151895"/>
            <a:ext cx="389466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05" name="Rectangle 21" descr="20%"/>
          <p:cNvSpPr>
            <a:spLocks noChangeArrowheads="1"/>
          </p:cNvSpPr>
          <p:nvPr/>
        </p:nvSpPr>
        <p:spPr bwMode="auto">
          <a:xfrm>
            <a:off x="7395605" y="2683829"/>
            <a:ext cx="474133" cy="87923"/>
          </a:xfrm>
          <a:prstGeom prst="rect">
            <a:avLst/>
          </a:prstGeom>
          <a:pattFill prst="pct20">
            <a:fgClr>
              <a:schemeClr val="fol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8193590" y="2886051"/>
            <a:ext cx="3026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571472" y="142852"/>
            <a:ext cx="152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600" b="1"/>
              <a:t>.  . .</a:t>
            </a:r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6059990" y="2623381"/>
            <a:ext cx="1318683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1995990" y="2938805"/>
            <a:ext cx="404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1604405" y="1048460"/>
            <a:ext cx="372534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1589589" y="935258"/>
            <a:ext cx="99483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H="1">
            <a:off x="1894389" y="935258"/>
            <a:ext cx="99483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>
            <a:off x="1790672" y="935258"/>
            <a:ext cx="0" cy="1044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>
            <a:off x="1487990" y="1303436"/>
            <a:ext cx="709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1485872" y="1304535"/>
            <a:ext cx="0" cy="516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1487990" y="1357289"/>
            <a:ext cx="709083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>
            <a:off x="1995989" y="2516774"/>
            <a:ext cx="20298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 flipH="1">
            <a:off x="2748466" y="5135089"/>
            <a:ext cx="1623483" cy="3154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 flipV="1">
            <a:off x="6059990" y="2465120"/>
            <a:ext cx="1217082" cy="516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986339" y="411017"/>
            <a:ext cx="186267" cy="25233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681539" y="358262"/>
            <a:ext cx="999066" cy="43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1993872" y="1304535"/>
            <a:ext cx="0" cy="14760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 rot="16200000">
            <a:off x="900457" y="1783335"/>
            <a:ext cx="164196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PROYECCIÓN </a:t>
            </a:r>
            <a:r>
              <a:rPr lang="es-ES_tradnl" sz="1600" dirty="0"/>
              <a:t>VERTICAL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2298672" y="2473632"/>
            <a:ext cx="1524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7,5 m.</a:t>
            </a:r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 rot="21300000">
            <a:off x="6014180" y="2173509"/>
            <a:ext cx="14202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 Min. 7,5 m.</a:t>
            </a:r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 rot="294093">
            <a:off x="6013761" y="2534394"/>
            <a:ext cx="15345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 Min. 7,5 m.</a:t>
            </a:r>
          </a:p>
        </p:txBody>
      </p:sp>
      <p:sp>
        <p:nvSpPr>
          <p:cNvPr id="67627" name="Rectangle 43"/>
          <p:cNvSpPr>
            <a:spLocks noChangeArrowheads="1"/>
          </p:cNvSpPr>
          <p:nvPr/>
        </p:nvSpPr>
        <p:spPr bwMode="auto">
          <a:xfrm rot="21077410">
            <a:off x="2932615" y="4949555"/>
            <a:ext cx="16129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Min. 7,5 m.</a:t>
            </a:r>
          </a:p>
        </p:txBody>
      </p:sp>
      <p:sp useBgFill="1">
        <p:nvSpPr>
          <p:cNvPr id="67628" name="Rectangle 44"/>
          <p:cNvSpPr>
            <a:spLocks noChangeArrowheads="1"/>
          </p:cNvSpPr>
          <p:nvPr/>
        </p:nvSpPr>
        <p:spPr bwMode="auto">
          <a:xfrm>
            <a:off x="7294005" y="2209044"/>
            <a:ext cx="677334" cy="246185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29" name="Rectangle 45"/>
          <p:cNvSpPr>
            <a:spLocks noChangeArrowheads="1"/>
          </p:cNvSpPr>
          <p:nvPr/>
        </p:nvSpPr>
        <p:spPr bwMode="auto">
          <a:xfrm rot="540000">
            <a:off x="2863824" y="2075164"/>
            <a:ext cx="129963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Min. 7,5 m.</a:t>
            </a:r>
          </a:p>
        </p:txBody>
      </p:sp>
      <p:sp useBgFill="1">
        <p:nvSpPr>
          <p:cNvPr id="67631" name="Rectangle 47"/>
          <p:cNvSpPr>
            <a:spLocks noChangeArrowheads="1"/>
          </p:cNvSpPr>
          <p:nvPr/>
        </p:nvSpPr>
        <p:spPr bwMode="auto">
          <a:xfrm>
            <a:off x="2417206" y="1259475"/>
            <a:ext cx="5655733" cy="8792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32" name="Rectangle 48" descr="Confeti grande"/>
          <p:cNvSpPr>
            <a:spLocks noChangeArrowheads="1"/>
          </p:cNvSpPr>
          <p:nvPr/>
        </p:nvSpPr>
        <p:spPr bwMode="auto">
          <a:xfrm>
            <a:off x="8106806" y="2050783"/>
            <a:ext cx="169333" cy="826477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33" name="Rectangle 49" descr="Horizontal clara"/>
          <p:cNvSpPr>
            <a:spLocks noChangeArrowheads="1"/>
          </p:cNvSpPr>
          <p:nvPr/>
        </p:nvSpPr>
        <p:spPr bwMode="auto">
          <a:xfrm>
            <a:off x="7387139" y="2257402"/>
            <a:ext cx="491067" cy="149469"/>
          </a:xfrm>
          <a:prstGeom prst="rect">
            <a:avLst/>
          </a:prstGeom>
          <a:pattFill prst="ltHorz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34" name="Rectangle 50" descr="75%"/>
          <p:cNvSpPr>
            <a:spLocks noChangeArrowheads="1"/>
          </p:cNvSpPr>
          <p:nvPr/>
        </p:nvSpPr>
        <p:spPr bwMode="auto">
          <a:xfrm>
            <a:off x="673072" y="2886052"/>
            <a:ext cx="7924800" cy="263769"/>
          </a:xfrm>
          <a:prstGeom prst="rect">
            <a:avLst/>
          </a:prstGeom>
          <a:pattFill prst="pct75">
            <a:fgClr>
              <a:schemeClr val="bg1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35" name="AutoShape 51" descr="Zigzag"/>
          <p:cNvSpPr>
            <a:spLocks noChangeArrowheads="1"/>
          </p:cNvSpPr>
          <p:nvPr/>
        </p:nvSpPr>
        <p:spPr bwMode="auto">
          <a:xfrm rot="10800000" flipH="1" flipV="1">
            <a:off x="1323948" y="5450515"/>
            <a:ext cx="1422400" cy="211015"/>
          </a:xfrm>
          <a:custGeom>
            <a:avLst/>
            <a:gdLst>
              <a:gd name="G0" fmla="+- 5753 0 0"/>
              <a:gd name="G1" fmla="+- 21600 0 5753"/>
              <a:gd name="G2" fmla="*/ 5753 1 2"/>
              <a:gd name="G3" fmla="+- 21600 0 G2"/>
              <a:gd name="G4" fmla="+/ 5753 21600 2"/>
              <a:gd name="G5" fmla="+/ G1 0 2"/>
              <a:gd name="G6" fmla="*/ 21600 21600 5753"/>
              <a:gd name="G7" fmla="*/ G6 1 2"/>
              <a:gd name="G8" fmla="+- 21600 0 G7"/>
              <a:gd name="G9" fmla="*/ 21600 1 2"/>
              <a:gd name="G10" fmla="+- 5753 0 G9"/>
              <a:gd name="G11" fmla="?: G10 G8 0"/>
              <a:gd name="G12" fmla="?: G10 G7 21600"/>
              <a:gd name="T0" fmla="*/ 18723 w 21600"/>
              <a:gd name="T1" fmla="*/ 10800 h 21600"/>
              <a:gd name="T2" fmla="*/ 10800 w 21600"/>
              <a:gd name="T3" fmla="*/ 21600 h 21600"/>
              <a:gd name="T4" fmla="*/ 2877 w 21600"/>
              <a:gd name="T5" fmla="*/ 10800 h 21600"/>
              <a:gd name="T6" fmla="*/ 10800 w 21600"/>
              <a:gd name="T7" fmla="*/ 0 h 21600"/>
              <a:gd name="T8" fmla="*/ 4677 w 21600"/>
              <a:gd name="T9" fmla="*/ 4677 h 21600"/>
              <a:gd name="T10" fmla="*/ 16923 w 21600"/>
              <a:gd name="T11" fmla="*/ 169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753" y="21600"/>
                </a:lnTo>
                <a:lnTo>
                  <a:pt x="15847" y="21600"/>
                </a:lnTo>
                <a:lnTo>
                  <a:pt x="21600" y="0"/>
                </a:lnTo>
                <a:close/>
              </a:path>
            </a:pathLst>
          </a:custGeom>
          <a:pattFill prst="zigZ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36" name="Line 52"/>
          <p:cNvSpPr>
            <a:spLocks noChangeShapeType="1"/>
          </p:cNvSpPr>
          <p:nvPr/>
        </p:nvSpPr>
        <p:spPr bwMode="auto">
          <a:xfrm>
            <a:off x="1326066" y="5451613"/>
            <a:ext cx="404283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37" name="Line 53"/>
          <p:cNvSpPr>
            <a:spLocks noChangeShapeType="1"/>
          </p:cNvSpPr>
          <p:nvPr/>
        </p:nvSpPr>
        <p:spPr bwMode="auto">
          <a:xfrm flipH="1">
            <a:off x="2443665" y="5451613"/>
            <a:ext cx="302682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38" name="Line 54"/>
          <p:cNvSpPr>
            <a:spLocks noChangeShapeType="1"/>
          </p:cNvSpPr>
          <p:nvPr/>
        </p:nvSpPr>
        <p:spPr bwMode="auto">
          <a:xfrm>
            <a:off x="1732465" y="5661529"/>
            <a:ext cx="709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39" name="Line 55"/>
          <p:cNvSpPr>
            <a:spLocks noChangeShapeType="1"/>
          </p:cNvSpPr>
          <p:nvPr/>
        </p:nvSpPr>
        <p:spPr bwMode="auto">
          <a:xfrm>
            <a:off x="675190" y="2886051"/>
            <a:ext cx="79226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40" name="Line 56"/>
          <p:cNvSpPr>
            <a:spLocks noChangeShapeType="1"/>
          </p:cNvSpPr>
          <p:nvPr/>
        </p:nvSpPr>
        <p:spPr bwMode="auto">
          <a:xfrm>
            <a:off x="2402390" y="1303436"/>
            <a:ext cx="568748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41" name="Rectangle 57" descr="Confeti pequeño"/>
          <p:cNvSpPr>
            <a:spLocks noChangeArrowheads="1"/>
          </p:cNvSpPr>
          <p:nvPr/>
        </p:nvSpPr>
        <p:spPr bwMode="auto">
          <a:xfrm>
            <a:off x="4075615" y="5402155"/>
            <a:ext cx="2523066" cy="439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42" name="Line 58"/>
          <p:cNvSpPr>
            <a:spLocks noChangeShapeType="1"/>
          </p:cNvSpPr>
          <p:nvPr/>
        </p:nvSpPr>
        <p:spPr bwMode="auto">
          <a:xfrm>
            <a:off x="919666" y="5450513"/>
            <a:ext cx="404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43" name="Line 59"/>
          <p:cNvSpPr>
            <a:spLocks noChangeShapeType="1"/>
          </p:cNvSpPr>
          <p:nvPr/>
        </p:nvSpPr>
        <p:spPr bwMode="auto">
          <a:xfrm>
            <a:off x="2748465" y="5450513"/>
            <a:ext cx="5992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67644" name="Arc 60"/>
          <p:cNvSpPr>
            <a:spLocks/>
          </p:cNvSpPr>
          <p:nvPr/>
        </p:nvSpPr>
        <p:spPr bwMode="auto">
          <a:xfrm>
            <a:off x="1328182" y="5136190"/>
            <a:ext cx="1422400" cy="32421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 w 43200"/>
              <a:gd name="T1" fmla="*/ 22125 h 22125"/>
              <a:gd name="T2" fmla="*/ 43195 w 43200"/>
              <a:gd name="T3" fmla="*/ 22051 h 22125"/>
              <a:gd name="T4" fmla="*/ 21600 w 43200"/>
              <a:gd name="T5" fmla="*/ 21600 h 2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125" fill="none" extrusionOk="0">
                <a:moveTo>
                  <a:pt x="6" y="22124"/>
                </a:moveTo>
                <a:cubicBezTo>
                  <a:pt x="2" y="21950"/>
                  <a:pt x="0" y="217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50"/>
                  <a:pt x="43198" y="21900"/>
                  <a:pt x="43195" y="22051"/>
                </a:cubicBezTo>
              </a:path>
              <a:path w="43200" h="22125" stroke="0" extrusionOk="0">
                <a:moveTo>
                  <a:pt x="6" y="22124"/>
                </a:moveTo>
                <a:cubicBezTo>
                  <a:pt x="2" y="21950"/>
                  <a:pt x="0" y="217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50"/>
                  <a:pt x="43198" y="21900"/>
                  <a:pt x="43195" y="22051"/>
                </a:cubicBezTo>
                <a:lnTo>
                  <a:pt x="21600" y="21600"/>
                </a:lnTo>
                <a:close/>
              </a:path>
            </a:pathLst>
          </a:custGeom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45" name="Line 61"/>
          <p:cNvSpPr>
            <a:spLocks noChangeShapeType="1"/>
          </p:cNvSpPr>
          <p:nvPr/>
        </p:nvSpPr>
        <p:spPr bwMode="auto">
          <a:xfrm flipV="1">
            <a:off x="8435948" y="3763489"/>
            <a:ext cx="0" cy="1687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67646" name="Rectangle 62"/>
          <p:cNvSpPr>
            <a:spLocks noChangeArrowheads="1"/>
          </p:cNvSpPr>
          <p:nvPr/>
        </p:nvSpPr>
        <p:spPr bwMode="auto">
          <a:xfrm>
            <a:off x="8342815" y="4874618"/>
            <a:ext cx="84666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47" name="Rectangle 63"/>
          <p:cNvSpPr>
            <a:spLocks noChangeArrowheads="1"/>
          </p:cNvSpPr>
          <p:nvPr/>
        </p:nvSpPr>
        <p:spPr bwMode="auto">
          <a:xfrm>
            <a:off x="7944882" y="3982199"/>
            <a:ext cx="270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48" name="AutoShape 64"/>
          <p:cNvSpPr>
            <a:spLocks noChangeArrowheads="1"/>
          </p:cNvSpPr>
          <p:nvPr/>
        </p:nvSpPr>
        <p:spPr bwMode="auto">
          <a:xfrm>
            <a:off x="7843281" y="3823936"/>
            <a:ext cx="474133" cy="87923"/>
          </a:xfrm>
          <a:prstGeom prst="triangle">
            <a:avLst>
              <a:gd name="adj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49" name="Rectangle 65" descr="Vertical discontinua"/>
          <p:cNvSpPr>
            <a:spLocks noChangeArrowheads="1"/>
          </p:cNvSpPr>
          <p:nvPr/>
        </p:nvSpPr>
        <p:spPr bwMode="auto">
          <a:xfrm>
            <a:off x="7843281" y="4140460"/>
            <a:ext cx="474133" cy="931985"/>
          </a:xfrm>
          <a:prstGeom prst="rect">
            <a:avLst/>
          </a:prstGeom>
          <a:pattFill prst="dashVert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50" name="Line 66"/>
          <p:cNvSpPr>
            <a:spLocks noChangeShapeType="1"/>
          </p:cNvSpPr>
          <p:nvPr/>
        </p:nvSpPr>
        <p:spPr bwMode="auto">
          <a:xfrm flipV="1">
            <a:off x="6406065" y="5029582"/>
            <a:ext cx="1420283" cy="516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51" name="Rectangle 67"/>
          <p:cNvSpPr>
            <a:spLocks noChangeArrowheads="1"/>
          </p:cNvSpPr>
          <p:nvPr/>
        </p:nvSpPr>
        <p:spPr bwMode="auto">
          <a:xfrm>
            <a:off x="6588100" y="4713067"/>
            <a:ext cx="126957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s-ES_tradnl" dirty="0"/>
              <a:t>Min. 7,5 m.</a:t>
            </a:r>
          </a:p>
        </p:txBody>
      </p:sp>
      <p:sp>
        <p:nvSpPr>
          <p:cNvPr id="67652" name="Rectangle 68"/>
          <p:cNvSpPr>
            <a:spLocks noChangeArrowheads="1"/>
          </p:cNvSpPr>
          <p:nvPr/>
        </p:nvSpPr>
        <p:spPr bwMode="auto">
          <a:xfrm>
            <a:off x="4929190" y="3571876"/>
            <a:ext cx="2946400" cy="54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dirty="0"/>
              <a:t>CHIMENEAS DE HORNOS</a:t>
            </a:r>
          </a:p>
          <a:p>
            <a:pPr algn="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ESCAPE DE MOTORES, ETC. </a:t>
            </a:r>
          </a:p>
        </p:txBody>
      </p:sp>
      <p:sp>
        <p:nvSpPr>
          <p:cNvPr id="67653" name="Rectangle 69"/>
          <p:cNvSpPr>
            <a:spLocks noChangeArrowheads="1"/>
          </p:cNvSpPr>
          <p:nvPr/>
        </p:nvSpPr>
        <p:spPr bwMode="auto">
          <a:xfrm>
            <a:off x="6836806" y="2886052"/>
            <a:ext cx="1930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VENTILACIONES DE SOTANOS</a:t>
            </a:r>
          </a:p>
        </p:txBody>
      </p:sp>
      <p:sp>
        <p:nvSpPr>
          <p:cNvPr id="67655" name="Rectangle 71"/>
          <p:cNvSpPr>
            <a:spLocks noChangeArrowheads="1"/>
          </p:cNvSpPr>
          <p:nvPr/>
        </p:nvSpPr>
        <p:spPr bwMode="auto">
          <a:xfrm>
            <a:off x="928662" y="4070125"/>
            <a:ext cx="6096000" cy="5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PARED CONTRA RADIACION , ALTURA  0,30 SOBRE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NIVEL DE LA VALVULA DE SEGURIDAD DEL TANQUE</a:t>
            </a:r>
          </a:p>
        </p:txBody>
      </p:sp>
      <p:sp>
        <p:nvSpPr>
          <p:cNvPr id="67656" name="Rectangle 72"/>
          <p:cNvSpPr>
            <a:spLocks noChangeArrowheads="1"/>
          </p:cNvSpPr>
          <p:nvPr/>
        </p:nvSpPr>
        <p:spPr bwMode="auto">
          <a:xfrm>
            <a:off x="1288943" y="5661529"/>
            <a:ext cx="2438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DESAGÜES  ABIERTOS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ACEQUIAS , CANALES</a:t>
            </a:r>
          </a:p>
        </p:txBody>
      </p:sp>
      <p:sp>
        <p:nvSpPr>
          <p:cNvPr id="67658" name="AutoShape 74"/>
          <p:cNvSpPr>
            <a:spLocks noChangeArrowheads="1"/>
          </p:cNvSpPr>
          <p:nvPr/>
        </p:nvSpPr>
        <p:spPr bwMode="auto">
          <a:xfrm rot="10800000" flipH="1" flipV="1">
            <a:off x="7936414" y="3925048"/>
            <a:ext cx="287867" cy="43962"/>
          </a:xfrm>
          <a:custGeom>
            <a:avLst/>
            <a:gdLst>
              <a:gd name="G0" fmla="+- 6294 0 0"/>
              <a:gd name="G1" fmla="+- 21600 0 6294"/>
              <a:gd name="G2" fmla="*/ 6294 1 2"/>
              <a:gd name="G3" fmla="+- 21600 0 G2"/>
              <a:gd name="G4" fmla="+/ 6294 21600 2"/>
              <a:gd name="G5" fmla="+/ G1 0 2"/>
              <a:gd name="G6" fmla="*/ 21600 21600 6294"/>
              <a:gd name="G7" fmla="*/ G6 1 2"/>
              <a:gd name="G8" fmla="+- 21600 0 G7"/>
              <a:gd name="G9" fmla="*/ 21600 1 2"/>
              <a:gd name="G10" fmla="+- 6294 0 G9"/>
              <a:gd name="G11" fmla="?: G10 G8 0"/>
              <a:gd name="G12" fmla="?: G10 G7 21600"/>
              <a:gd name="T0" fmla="*/ 18453 w 21600"/>
              <a:gd name="T1" fmla="*/ 10800 h 21600"/>
              <a:gd name="T2" fmla="*/ 10800 w 21600"/>
              <a:gd name="T3" fmla="*/ 21600 h 21600"/>
              <a:gd name="T4" fmla="*/ 3147 w 21600"/>
              <a:gd name="T5" fmla="*/ 10800 h 21600"/>
              <a:gd name="T6" fmla="*/ 10800 w 21600"/>
              <a:gd name="T7" fmla="*/ 0 h 21600"/>
              <a:gd name="T8" fmla="*/ 4947 w 21600"/>
              <a:gd name="T9" fmla="*/ 4947 h 21600"/>
              <a:gd name="T10" fmla="*/ 16653 w 21600"/>
              <a:gd name="T11" fmla="*/ 166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294" y="21600"/>
                </a:lnTo>
                <a:lnTo>
                  <a:pt x="15306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59" name="Line 75"/>
          <p:cNvSpPr>
            <a:spLocks noChangeShapeType="1"/>
          </p:cNvSpPr>
          <p:nvPr/>
        </p:nvSpPr>
        <p:spPr bwMode="auto">
          <a:xfrm>
            <a:off x="2910389" y="2306858"/>
            <a:ext cx="1115483" cy="104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60" name="Rectangle 76"/>
          <p:cNvSpPr>
            <a:spLocks noChangeArrowheads="1"/>
          </p:cNvSpPr>
          <p:nvPr/>
        </p:nvSpPr>
        <p:spPr bwMode="auto">
          <a:xfrm>
            <a:off x="6461124" y="1612254"/>
            <a:ext cx="2540000" cy="5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ACONDICIONADOR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600" dirty="0"/>
              <a:t>         DE AIRE</a:t>
            </a:r>
          </a:p>
        </p:txBody>
      </p:sp>
      <p:sp>
        <p:nvSpPr>
          <p:cNvPr id="67661" name="Arc 77"/>
          <p:cNvSpPr>
            <a:spLocks/>
          </p:cNvSpPr>
          <p:nvPr/>
        </p:nvSpPr>
        <p:spPr bwMode="auto">
          <a:xfrm>
            <a:off x="1591706" y="460475"/>
            <a:ext cx="406400" cy="475883"/>
          </a:xfrm>
          <a:custGeom>
            <a:avLst/>
            <a:gdLst>
              <a:gd name="G0" fmla="+- 21600 0 0"/>
              <a:gd name="G1" fmla="+- 1100 0 0"/>
              <a:gd name="G2" fmla="+- 21600 0 0"/>
              <a:gd name="T0" fmla="*/ 20699 w 21600"/>
              <a:gd name="T1" fmla="*/ 22681 h 22681"/>
              <a:gd name="T2" fmla="*/ 28 w 21600"/>
              <a:gd name="T3" fmla="*/ 0 h 22681"/>
              <a:gd name="T4" fmla="*/ 21600 w 21600"/>
              <a:gd name="T5" fmla="*/ 1100 h 22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81" fill="none" extrusionOk="0">
                <a:moveTo>
                  <a:pt x="20698" y="22681"/>
                </a:moveTo>
                <a:cubicBezTo>
                  <a:pt x="9130" y="22198"/>
                  <a:pt x="0" y="12678"/>
                  <a:pt x="0" y="1100"/>
                </a:cubicBezTo>
                <a:cubicBezTo>
                  <a:pt x="-1" y="733"/>
                  <a:pt x="9" y="366"/>
                  <a:pt x="28" y="0"/>
                </a:cubicBezTo>
              </a:path>
              <a:path w="21600" h="22681" stroke="0" extrusionOk="0">
                <a:moveTo>
                  <a:pt x="20698" y="22681"/>
                </a:moveTo>
                <a:cubicBezTo>
                  <a:pt x="9130" y="22198"/>
                  <a:pt x="0" y="12678"/>
                  <a:pt x="0" y="1100"/>
                </a:cubicBezTo>
                <a:cubicBezTo>
                  <a:pt x="-1" y="733"/>
                  <a:pt x="9" y="366"/>
                  <a:pt x="28" y="0"/>
                </a:cubicBezTo>
                <a:lnTo>
                  <a:pt x="21600" y="11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62" name="Arc 78"/>
          <p:cNvSpPr>
            <a:spLocks/>
          </p:cNvSpPr>
          <p:nvPr/>
        </p:nvSpPr>
        <p:spPr bwMode="auto">
          <a:xfrm>
            <a:off x="1286906" y="459375"/>
            <a:ext cx="508000" cy="47478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63" name="Arc 79"/>
          <p:cNvSpPr>
            <a:spLocks/>
          </p:cNvSpPr>
          <p:nvPr/>
        </p:nvSpPr>
        <p:spPr bwMode="auto">
          <a:xfrm>
            <a:off x="781023" y="406621"/>
            <a:ext cx="810683" cy="527538"/>
          </a:xfrm>
          <a:custGeom>
            <a:avLst/>
            <a:gdLst>
              <a:gd name="G0" fmla="+- 21561 0 0"/>
              <a:gd name="G1" fmla="+- 0 0 0"/>
              <a:gd name="G2" fmla="+- 21600 0 0"/>
              <a:gd name="T0" fmla="*/ 21505 w 21561"/>
              <a:gd name="T1" fmla="*/ 21600 h 21600"/>
              <a:gd name="T2" fmla="*/ 0 w 21561"/>
              <a:gd name="T3" fmla="*/ 1303 h 21600"/>
              <a:gd name="T4" fmla="*/ 21561 w 2156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61" h="21600" fill="none" extrusionOk="0">
                <a:moveTo>
                  <a:pt x="21505" y="21599"/>
                </a:moveTo>
                <a:cubicBezTo>
                  <a:pt x="10103" y="21570"/>
                  <a:pt x="688" y="12683"/>
                  <a:pt x="0" y="1302"/>
                </a:cubicBezTo>
              </a:path>
              <a:path w="21561" h="21600" stroke="0" extrusionOk="0">
                <a:moveTo>
                  <a:pt x="21505" y="21599"/>
                </a:moveTo>
                <a:cubicBezTo>
                  <a:pt x="10103" y="21570"/>
                  <a:pt x="688" y="12683"/>
                  <a:pt x="0" y="1302"/>
                </a:cubicBezTo>
                <a:lnTo>
                  <a:pt x="2156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64" name="AutoShape 80"/>
          <p:cNvSpPr>
            <a:spLocks noChangeArrowheads="1"/>
          </p:cNvSpPr>
          <p:nvPr/>
        </p:nvSpPr>
        <p:spPr bwMode="auto">
          <a:xfrm>
            <a:off x="4380415" y="4874617"/>
            <a:ext cx="2015067" cy="4132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67665" name="Rectangle 81"/>
          <p:cNvSpPr>
            <a:spLocks noChangeArrowheads="1"/>
          </p:cNvSpPr>
          <p:nvPr/>
        </p:nvSpPr>
        <p:spPr bwMode="auto">
          <a:xfrm>
            <a:off x="4888415" y="4769111"/>
            <a:ext cx="389466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67666" name="Rectangle 82"/>
          <p:cNvSpPr>
            <a:spLocks noChangeArrowheads="1"/>
          </p:cNvSpPr>
          <p:nvPr/>
        </p:nvSpPr>
        <p:spPr bwMode="auto">
          <a:xfrm>
            <a:off x="5802815" y="5243895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67667" name="Rectangle 83"/>
          <p:cNvSpPr>
            <a:spLocks noChangeArrowheads="1"/>
          </p:cNvSpPr>
          <p:nvPr/>
        </p:nvSpPr>
        <p:spPr bwMode="auto">
          <a:xfrm>
            <a:off x="4786815" y="5243895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67668" name="Rectangle 84"/>
          <p:cNvSpPr>
            <a:spLocks noChangeArrowheads="1"/>
          </p:cNvSpPr>
          <p:nvPr/>
        </p:nvSpPr>
        <p:spPr bwMode="auto">
          <a:xfrm>
            <a:off x="4339139" y="2679433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69" name="Rectangle 85"/>
          <p:cNvSpPr>
            <a:spLocks noChangeArrowheads="1"/>
          </p:cNvSpPr>
          <p:nvPr/>
        </p:nvSpPr>
        <p:spPr bwMode="auto">
          <a:xfrm>
            <a:off x="2228824" y="1583692"/>
            <a:ext cx="647700" cy="70558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7670" name="Rectangle 86"/>
          <p:cNvSpPr>
            <a:spLocks noChangeArrowheads="1"/>
          </p:cNvSpPr>
          <p:nvPr/>
        </p:nvSpPr>
        <p:spPr bwMode="auto">
          <a:xfrm>
            <a:off x="2205539" y="2310155"/>
            <a:ext cx="694266" cy="4396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67671" name="Object 87"/>
          <p:cNvGraphicFramePr>
            <a:graphicFrameLocks/>
          </p:cNvGraphicFramePr>
          <p:nvPr/>
        </p:nvGraphicFramePr>
        <p:xfrm>
          <a:off x="2298673" y="1778221"/>
          <a:ext cx="626533" cy="536331"/>
        </p:xfrm>
        <a:graphic>
          <a:graphicData uri="http://schemas.openxmlformats.org/presentationml/2006/ole">
            <p:oleObj spid="_x0000_s72706" name="ClipArt" r:id="rId4" imgW="469900" imgH="774700" progId="">
              <p:embed/>
            </p:oleObj>
          </a:graphicData>
        </a:graphic>
      </p:graphicFrame>
      <p:graphicFrame>
        <p:nvGraphicFramePr>
          <p:cNvPr id="67672" name="Object 88"/>
          <p:cNvGraphicFramePr>
            <a:graphicFrameLocks/>
          </p:cNvGraphicFramePr>
          <p:nvPr/>
        </p:nvGraphicFramePr>
        <p:xfrm>
          <a:off x="1628749" y="5503267"/>
          <a:ext cx="558800" cy="114300"/>
        </p:xfrm>
        <a:graphic>
          <a:graphicData uri="http://schemas.openxmlformats.org/presentationml/2006/ole">
            <p:oleObj spid="_x0000_s72707" name="ClipArt" r:id="rId5" imgW="419100" imgH="165100" progId="">
              <p:embed/>
            </p:oleObj>
          </a:graphicData>
        </a:graphic>
      </p:graphicFrame>
      <p:sp>
        <p:nvSpPr>
          <p:cNvPr id="76" name="Rectangle 61"/>
          <p:cNvSpPr>
            <a:spLocks noChangeArrowheads="1"/>
          </p:cNvSpPr>
          <p:nvPr/>
        </p:nvSpPr>
        <p:spPr bwMode="auto">
          <a:xfrm>
            <a:off x="6715140" y="6072206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 descr="Diagonal hacia arriba ancha"/>
          <p:cNvSpPr>
            <a:spLocks noChangeArrowheads="1"/>
          </p:cNvSpPr>
          <p:nvPr/>
        </p:nvSpPr>
        <p:spPr bwMode="auto">
          <a:xfrm>
            <a:off x="2744243" y="1587011"/>
            <a:ext cx="4250267" cy="2787162"/>
          </a:xfrm>
          <a:prstGeom prst="rect">
            <a:avLst/>
          </a:prstGeom>
          <a:pattFill prst="wdUpDiag">
            <a:fgClr>
              <a:srgbClr val="DDDDDD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35" name="Rectangle 3" descr="Confeti pequeño"/>
          <p:cNvSpPr>
            <a:spLocks noChangeArrowheads="1"/>
          </p:cNvSpPr>
          <p:nvPr/>
        </p:nvSpPr>
        <p:spPr bwMode="auto">
          <a:xfrm>
            <a:off x="4166644" y="2325565"/>
            <a:ext cx="1405467" cy="1310054"/>
          </a:xfrm>
          <a:prstGeom prst="rect">
            <a:avLst/>
          </a:prstGeom>
          <a:pattFill prst="smConfetti">
            <a:fgClr>
              <a:schemeClr val="bg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4471444" y="2431073"/>
            <a:ext cx="795867" cy="1099038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4776244" y="2694843"/>
            <a:ext cx="186267" cy="254977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2737894" y="3006969"/>
            <a:ext cx="1725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5277895" y="3006969"/>
            <a:ext cx="1725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69377" y="3535607"/>
            <a:ext cx="0" cy="84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4869377" y="1583715"/>
            <a:ext cx="0" cy="84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7223110" y="2329962"/>
            <a:ext cx="778933" cy="4044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7324711" y="2382716"/>
            <a:ext cx="575733" cy="2989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7527910" y="2593732"/>
            <a:ext cx="169333" cy="8792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7215206" y="2703621"/>
            <a:ext cx="221457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HORNO  PARRILLA</a:t>
            </a:r>
          </a:p>
        </p:txBody>
      </p:sp>
      <p:sp>
        <p:nvSpPr>
          <p:cNvPr id="69657" name="AutoShape 25" descr="Zigzag"/>
          <p:cNvSpPr>
            <a:spLocks noChangeArrowheads="1"/>
          </p:cNvSpPr>
          <p:nvPr/>
        </p:nvSpPr>
        <p:spPr bwMode="auto">
          <a:xfrm rot="10800000" flipH="1" flipV="1">
            <a:off x="2735778" y="4642340"/>
            <a:ext cx="1422400" cy="211015"/>
          </a:xfrm>
          <a:custGeom>
            <a:avLst/>
            <a:gdLst>
              <a:gd name="G0" fmla="+- 5753 0 0"/>
              <a:gd name="G1" fmla="+- 21600 0 5753"/>
              <a:gd name="G2" fmla="*/ 5753 1 2"/>
              <a:gd name="G3" fmla="+- 21600 0 G2"/>
              <a:gd name="G4" fmla="+/ 5753 21600 2"/>
              <a:gd name="G5" fmla="+/ G1 0 2"/>
              <a:gd name="G6" fmla="*/ 21600 21600 5753"/>
              <a:gd name="G7" fmla="*/ G6 1 2"/>
              <a:gd name="G8" fmla="+- 21600 0 G7"/>
              <a:gd name="G9" fmla="*/ 21600 1 2"/>
              <a:gd name="G10" fmla="+- 5753 0 G9"/>
              <a:gd name="G11" fmla="?: G10 G8 0"/>
              <a:gd name="G12" fmla="?: G10 G7 21600"/>
              <a:gd name="T0" fmla="*/ 18723 w 21600"/>
              <a:gd name="T1" fmla="*/ 10800 h 21600"/>
              <a:gd name="T2" fmla="*/ 10800 w 21600"/>
              <a:gd name="T3" fmla="*/ 21600 h 21600"/>
              <a:gd name="T4" fmla="*/ 2877 w 21600"/>
              <a:gd name="T5" fmla="*/ 10800 h 21600"/>
              <a:gd name="T6" fmla="*/ 10800 w 21600"/>
              <a:gd name="T7" fmla="*/ 0 h 21600"/>
              <a:gd name="T8" fmla="*/ 4677 w 21600"/>
              <a:gd name="T9" fmla="*/ 4677 h 21600"/>
              <a:gd name="T10" fmla="*/ 16923 w 21600"/>
              <a:gd name="T11" fmla="*/ 169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753" y="21600"/>
                </a:lnTo>
                <a:lnTo>
                  <a:pt x="15847" y="21600"/>
                </a:lnTo>
                <a:lnTo>
                  <a:pt x="21600" y="0"/>
                </a:lnTo>
                <a:close/>
              </a:path>
            </a:pathLst>
          </a:custGeom>
          <a:pattFill prst="zigZ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2737895" y="4643438"/>
            <a:ext cx="404283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H="1">
            <a:off x="3855495" y="4643438"/>
            <a:ext cx="302682" cy="2099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3144295" y="4853354"/>
            <a:ext cx="709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>
            <a:off x="2331494" y="4642338"/>
            <a:ext cx="4042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2430977" y="4906108"/>
            <a:ext cx="2438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DESAGÜES  ABIERTOS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ACEQUIAS , CANALES</a:t>
            </a: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7426311" y="3279532"/>
            <a:ext cx="270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64" name="AutoShape 32"/>
          <p:cNvSpPr>
            <a:spLocks noChangeArrowheads="1"/>
          </p:cNvSpPr>
          <p:nvPr/>
        </p:nvSpPr>
        <p:spPr bwMode="auto">
          <a:xfrm>
            <a:off x="7324711" y="3121270"/>
            <a:ext cx="474133" cy="87923"/>
          </a:xfrm>
          <a:prstGeom prst="triangle">
            <a:avLst>
              <a:gd name="adj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65" name="Rectangle 33" descr="Vertical discontinua"/>
          <p:cNvSpPr>
            <a:spLocks noChangeArrowheads="1"/>
          </p:cNvSpPr>
          <p:nvPr/>
        </p:nvSpPr>
        <p:spPr bwMode="auto">
          <a:xfrm>
            <a:off x="7324711" y="3437794"/>
            <a:ext cx="474133" cy="668215"/>
          </a:xfrm>
          <a:prstGeom prst="rect">
            <a:avLst/>
          </a:prstGeom>
          <a:pattFill prst="dashVert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7102461" y="4167554"/>
            <a:ext cx="1424516" cy="6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CHIMENEAS 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/>
              <a:t>ESCAPES  </a:t>
            </a:r>
          </a:p>
        </p:txBody>
      </p:sp>
      <p:sp>
        <p:nvSpPr>
          <p:cNvPr id="69667" name="AutoShape 35"/>
          <p:cNvSpPr>
            <a:spLocks noChangeArrowheads="1"/>
          </p:cNvSpPr>
          <p:nvPr/>
        </p:nvSpPr>
        <p:spPr bwMode="auto">
          <a:xfrm rot="10800000" flipH="1" flipV="1">
            <a:off x="7417844" y="3222381"/>
            <a:ext cx="287867" cy="43962"/>
          </a:xfrm>
          <a:custGeom>
            <a:avLst/>
            <a:gdLst>
              <a:gd name="G0" fmla="+- 6294 0 0"/>
              <a:gd name="G1" fmla="+- 21600 0 6294"/>
              <a:gd name="G2" fmla="*/ 6294 1 2"/>
              <a:gd name="G3" fmla="+- 21600 0 G2"/>
              <a:gd name="G4" fmla="+/ 6294 21600 2"/>
              <a:gd name="G5" fmla="+/ G1 0 2"/>
              <a:gd name="G6" fmla="*/ 21600 21600 6294"/>
              <a:gd name="G7" fmla="*/ G6 1 2"/>
              <a:gd name="G8" fmla="+- 21600 0 G7"/>
              <a:gd name="G9" fmla="*/ 21600 1 2"/>
              <a:gd name="G10" fmla="+- 6294 0 G9"/>
              <a:gd name="G11" fmla="?: G10 G8 0"/>
              <a:gd name="G12" fmla="?: G10 G7 21600"/>
              <a:gd name="T0" fmla="*/ 18453 w 21600"/>
              <a:gd name="T1" fmla="*/ 10800 h 21600"/>
              <a:gd name="T2" fmla="*/ 10800 w 21600"/>
              <a:gd name="T3" fmla="*/ 21600 h 21600"/>
              <a:gd name="T4" fmla="*/ 3147 w 21600"/>
              <a:gd name="T5" fmla="*/ 10800 h 21600"/>
              <a:gd name="T6" fmla="*/ 10800 w 21600"/>
              <a:gd name="T7" fmla="*/ 0 h 21600"/>
              <a:gd name="T8" fmla="*/ 4947 w 21600"/>
              <a:gd name="T9" fmla="*/ 4947 h 21600"/>
              <a:gd name="T10" fmla="*/ 16653 w 21600"/>
              <a:gd name="T11" fmla="*/ 166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294" y="21600"/>
                </a:lnTo>
                <a:lnTo>
                  <a:pt x="15306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4289939" y="642918"/>
            <a:ext cx="1930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   BOMBEADOR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    DE AGUA</a:t>
            </a:r>
          </a:p>
        </p:txBody>
      </p:sp>
      <p:sp>
        <p:nvSpPr>
          <p:cNvPr id="69669" name="Rectangle 37"/>
          <p:cNvSpPr>
            <a:spLocks noChangeArrowheads="1"/>
          </p:cNvSpPr>
          <p:nvPr/>
        </p:nvSpPr>
        <p:spPr bwMode="auto">
          <a:xfrm>
            <a:off x="4683111" y="1222132"/>
            <a:ext cx="474133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70" name="Oval 38"/>
          <p:cNvSpPr>
            <a:spLocks noChangeArrowheads="1"/>
          </p:cNvSpPr>
          <p:nvPr/>
        </p:nvSpPr>
        <p:spPr bwMode="auto">
          <a:xfrm>
            <a:off x="4784711" y="1274886"/>
            <a:ext cx="270933" cy="14067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71" name="Rectangle 39"/>
          <p:cNvSpPr>
            <a:spLocks noChangeArrowheads="1"/>
          </p:cNvSpPr>
          <p:nvPr/>
        </p:nvSpPr>
        <p:spPr bwMode="auto">
          <a:xfrm>
            <a:off x="7240043" y="1600200"/>
            <a:ext cx="440267" cy="28135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7849643" y="1652954"/>
            <a:ext cx="135467" cy="17584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6325644" y="1125415"/>
            <a:ext cx="643467" cy="33410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74" name="Oval 42"/>
          <p:cNvSpPr>
            <a:spLocks noChangeArrowheads="1"/>
          </p:cNvSpPr>
          <p:nvPr/>
        </p:nvSpPr>
        <p:spPr bwMode="auto">
          <a:xfrm>
            <a:off x="6401843" y="127049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75" name="Oval 43"/>
          <p:cNvSpPr>
            <a:spLocks noChangeArrowheads="1"/>
          </p:cNvSpPr>
          <p:nvPr/>
        </p:nvSpPr>
        <p:spPr bwMode="auto">
          <a:xfrm>
            <a:off x="6605044" y="127049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76" name="Oval 44"/>
          <p:cNvSpPr>
            <a:spLocks noChangeArrowheads="1"/>
          </p:cNvSpPr>
          <p:nvPr/>
        </p:nvSpPr>
        <p:spPr bwMode="auto">
          <a:xfrm>
            <a:off x="6503444" y="1164982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77" name="Line 45"/>
          <p:cNvSpPr>
            <a:spLocks noChangeShapeType="1"/>
          </p:cNvSpPr>
          <p:nvPr/>
        </p:nvSpPr>
        <p:spPr bwMode="auto">
          <a:xfrm flipH="1">
            <a:off x="7716295" y="1688123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78" name="Line 46"/>
          <p:cNvSpPr>
            <a:spLocks noChangeShapeType="1"/>
          </p:cNvSpPr>
          <p:nvPr/>
        </p:nvSpPr>
        <p:spPr bwMode="auto">
          <a:xfrm flipH="1">
            <a:off x="7716295" y="1793631"/>
            <a:ext cx="99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79" name="Line 47"/>
          <p:cNvSpPr>
            <a:spLocks noChangeShapeType="1"/>
          </p:cNvSpPr>
          <p:nvPr/>
        </p:nvSpPr>
        <p:spPr bwMode="auto">
          <a:xfrm>
            <a:off x="4160295" y="4642338"/>
            <a:ext cx="30268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80" name="Rectangle 48" descr="Rombos punteados"/>
          <p:cNvSpPr>
            <a:spLocks noChangeArrowheads="1"/>
          </p:cNvSpPr>
          <p:nvPr/>
        </p:nvSpPr>
        <p:spPr bwMode="auto">
          <a:xfrm>
            <a:off x="1853128" y="1283677"/>
            <a:ext cx="541866" cy="175846"/>
          </a:xfrm>
          <a:prstGeom prst="rect">
            <a:avLst/>
          </a:prstGeom>
          <a:pattFill prst="dotDmnd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81" name="Rectangle 49"/>
          <p:cNvSpPr>
            <a:spLocks noChangeArrowheads="1"/>
          </p:cNvSpPr>
          <p:nvPr/>
        </p:nvSpPr>
        <p:spPr bwMode="auto">
          <a:xfrm>
            <a:off x="-142908" y="1142984"/>
            <a:ext cx="1932517" cy="5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dirty="0"/>
              <a:t>VENTILACIONES </a:t>
            </a:r>
          </a:p>
          <a:p>
            <a:pPr algn="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DE  SOTANOS</a:t>
            </a:r>
          </a:p>
        </p:txBody>
      </p:sp>
      <p:sp>
        <p:nvSpPr>
          <p:cNvPr id="69682" name="Rectangle 50"/>
          <p:cNvSpPr>
            <a:spLocks noChangeArrowheads="1"/>
          </p:cNvSpPr>
          <p:nvPr/>
        </p:nvSpPr>
        <p:spPr bwMode="auto">
          <a:xfrm>
            <a:off x="7104577" y="1893645"/>
            <a:ext cx="182879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FUEGO ABIERTO</a:t>
            </a:r>
          </a:p>
        </p:txBody>
      </p:sp>
      <p:sp>
        <p:nvSpPr>
          <p:cNvPr id="69683" name="Rectangle 51"/>
          <p:cNvSpPr>
            <a:spLocks noChangeArrowheads="1"/>
          </p:cNvSpPr>
          <p:nvPr/>
        </p:nvSpPr>
        <p:spPr bwMode="auto">
          <a:xfrm>
            <a:off x="6290203" y="571480"/>
            <a:ext cx="193040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EQUIPAMIENTO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600" dirty="0"/>
              <a:t>ELECTRICO</a:t>
            </a:r>
          </a:p>
        </p:txBody>
      </p:sp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3159110" y="1222132"/>
            <a:ext cx="677334" cy="2461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85" name="Rectangle 53" descr="Horizontal clara"/>
          <p:cNvSpPr>
            <a:spLocks noChangeArrowheads="1"/>
          </p:cNvSpPr>
          <p:nvPr/>
        </p:nvSpPr>
        <p:spPr bwMode="auto">
          <a:xfrm>
            <a:off x="3252244" y="1270490"/>
            <a:ext cx="491067" cy="149469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86" name="Rectangle 54"/>
          <p:cNvSpPr>
            <a:spLocks noChangeArrowheads="1"/>
          </p:cNvSpPr>
          <p:nvPr/>
        </p:nvSpPr>
        <p:spPr bwMode="auto">
          <a:xfrm>
            <a:off x="2361113" y="642918"/>
            <a:ext cx="2743200" cy="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ACONDICIONADOR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600" dirty="0"/>
              <a:t>                DE AIRE</a:t>
            </a:r>
          </a:p>
        </p:txBody>
      </p:sp>
      <p:sp>
        <p:nvSpPr>
          <p:cNvPr id="69687" name="Rectangle 55"/>
          <p:cNvSpPr>
            <a:spLocks noChangeArrowheads="1"/>
          </p:cNvSpPr>
          <p:nvPr/>
        </p:nvSpPr>
        <p:spPr bwMode="auto">
          <a:xfrm>
            <a:off x="1751529" y="1968379"/>
            <a:ext cx="647700" cy="70558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88" name="Rectangle 56"/>
          <p:cNvSpPr>
            <a:spLocks noChangeArrowheads="1"/>
          </p:cNvSpPr>
          <p:nvPr/>
        </p:nvSpPr>
        <p:spPr bwMode="auto">
          <a:xfrm>
            <a:off x="1728244" y="2694842"/>
            <a:ext cx="694266" cy="4396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89" name="Rectangle 57"/>
          <p:cNvSpPr>
            <a:spLocks noChangeArrowheads="1"/>
          </p:cNvSpPr>
          <p:nvPr/>
        </p:nvSpPr>
        <p:spPr bwMode="auto">
          <a:xfrm>
            <a:off x="503725" y="2428868"/>
            <a:ext cx="19304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VENTANAS</a:t>
            </a:r>
          </a:p>
        </p:txBody>
      </p:sp>
      <p:sp>
        <p:nvSpPr>
          <p:cNvPr id="69690" name="Rectangle 58"/>
          <p:cNvSpPr>
            <a:spLocks noChangeArrowheads="1"/>
          </p:cNvSpPr>
          <p:nvPr/>
        </p:nvSpPr>
        <p:spPr bwMode="auto">
          <a:xfrm>
            <a:off x="1330311" y="3015761"/>
            <a:ext cx="1185333" cy="12485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691" name="Rectangle 59"/>
          <p:cNvSpPr>
            <a:spLocks noChangeArrowheads="1"/>
          </p:cNvSpPr>
          <p:nvPr/>
        </p:nvSpPr>
        <p:spPr bwMode="auto">
          <a:xfrm>
            <a:off x="1440378" y="3072911"/>
            <a:ext cx="965200" cy="118696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69692" name="Object 60"/>
          <p:cNvGraphicFramePr>
            <a:graphicFrameLocks/>
          </p:cNvGraphicFramePr>
          <p:nvPr/>
        </p:nvGraphicFramePr>
        <p:xfrm>
          <a:off x="1414978" y="3112478"/>
          <a:ext cx="1032933" cy="1169377"/>
        </p:xfrm>
        <a:graphic>
          <a:graphicData uri="http://schemas.openxmlformats.org/presentationml/2006/ole">
            <p:oleObj spid="_x0000_s73730" name="ClipArt" r:id="rId4" imgW="774700" imgH="1689100" progId="">
              <p:embed/>
            </p:oleObj>
          </a:graphicData>
        </a:graphic>
      </p:graphicFrame>
      <p:sp>
        <p:nvSpPr>
          <p:cNvPr id="69693" name="Rectangle 61"/>
          <p:cNvSpPr>
            <a:spLocks noChangeArrowheads="1"/>
          </p:cNvSpPr>
          <p:nvPr/>
        </p:nvSpPr>
        <p:spPr bwMode="auto">
          <a:xfrm>
            <a:off x="1313377" y="4325816"/>
            <a:ext cx="17272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ACCESOS</a:t>
            </a:r>
          </a:p>
        </p:txBody>
      </p:sp>
      <p:sp>
        <p:nvSpPr>
          <p:cNvPr id="69694" name="Rectangle 62"/>
          <p:cNvSpPr>
            <a:spLocks noChangeArrowheads="1"/>
          </p:cNvSpPr>
          <p:nvPr/>
        </p:nvSpPr>
        <p:spPr bwMode="auto">
          <a:xfrm>
            <a:off x="3243777" y="2714620"/>
            <a:ext cx="1219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7,5 m.</a:t>
            </a:r>
          </a:p>
        </p:txBody>
      </p:sp>
      <p:sp>
        <p:nvSpPr>
          <p:cNvPr id="69695" name="Rectangle 63"/>
          <p:cNvSpPr>
            <a:spLocks noChangeArrowheads="1"/>
          </p:cNvSpPr>
          <p:nvPr/>
        </p:nvSpPr>
        <p:spPr bwMode="auto">
          <a:xfrm>
            <a:off x="5783778" y="2714620"/>
            <a:ext cx="11176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7,5 m.</a:t>
            </a:r>
          </a:p>
        </p:txBody>
      </p:sp>
      <p:sp>
        <p:nvSpPr>
          <p:cNvPr id="69696" name="Rectangle 64"/>
          <p:cNvSpPr>
            <a:spLocks noChangeArrowheads="1"/>
          </p:cNvSpPr>
          <p:nvPr/>
        </p:nvSpPr>
        <p:spPr bwMode="auto">
          <a:xfrm rot="16140000">
            <a:off x="4250791" y="1708155"/>
            <a:ext cx="92855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7, 5 m.</a:t>
            </a:r>
          </a:p>
        </p:txBody>
      </p:sp>
      <p:sp>
        <p:nvSpPr>
          <p:cNvPr id="69697" name="Rectangle 65"/>
          <p:cNvSpPr>
            <a:spLocks noChangeArrowheads="1"/>
          </p:cNvSpPr>
          <p:nvPr/>
        </p:nvSpPr>
        <p:spPr bwMode="auto">
          <a:xfrm rot="16140000">
            <a:off x="4215300" y="3741004"/>
            <a:ext cx="99997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7, 5  m.</a:t>
            </a:r>
          </a:p>
        </p:txBody>
      </p:sp>
      <p:graphicFrame>
        <p:nvGraphicFramePr>
          <p:cNvPr id="69700" name="Object 68"/>
          <p:cNvGraphicFramePr>
            <a:graphicFrameLocks/>
          </p:cNvGraphicFramePr>
          <p:nvPr/>
        </p:nvGraphicFramePr>
        <p:xfrm>
          <a:off x="1821378" y="2162909"/>
          <a:ext cx="626533" cy="536331"/>
        </p:xfrm>
        <a:graphic>
          <a:graphicData uri="http://schemas.openxmlformats.org/presentationml/2006/ole">
            <p:oleObj spid="_x0000_s73731" name="ClipArt" r:id="rId5" imgW="469900" imgH="774700" progId="">
              <p:embed/>
            </p:oleObj>
          </a:graphicData>
        </a:graphic>
      </p:graphicFrame>
      <p:graphicFrame>
        <p:nvGraphicFramePr>
          <p:cNvPr id="69701" name="Object 69"/>
          <p:cNvGraphicFramePr>
            <a:graphicFrameLocks/>
          </p:cNvGraphicFramePr>
          <p:nvPr/>
        </p:nvGraphicFramePr>
        <p:xfrm>
          <a:off x="3040577" y="4695092"/>
          <a:ext cx="558800" cy="114300"/>
        </p:xfrm>
        <a:graphic>
          <a:graphicData uri="http://schemas.openxmlformats.org/presentationml/2006/ole">
            <p:oleObj spid="_x0000_s73732" name="ClipArt" r:id="rId6" imgW="419100" imgH="165100" progId="">
              <p:embed/>
            </p:oleObj>
          </a:graphicData>
        </a:graphic>
      </p:graphicFrame>
      <p:sp>
        <p:nvSpPr>
          <p:cNvPr id="69702" name="Freeform 70" descr="Rombos punteados"/>
          <p:cNvSpPr>
            <a:spLocks/>
          </p:cNvSpPr>
          <p:nvPr/>
        </p:nvSpPr>
        <p:spPr bwMode="auto">
          <a:xfrm>
            <a:off x="5394311" y="4431324"/>
            <a:ext cx="1864784" cy="1012215"/>
          </a:xfrm>
          <a:custGeom>
            <a:avLst/>
            <a:gdLst/>
            <a:ahLst/>
            <a:cxnLst>
              <a:cxn ang="0">
                <a:pos x="216" y="119"/>
              </a:cxn>
              <a:cxn ang="0">
                <a:pos x="296" y="93"/>
              </a:cxn>
              <a:cxn ang="0">
                <a:pos x="296" y="42"/>
              </a:cxn>
              <a:cxn ang="0">
                <a:pos x="344" y="0"/>
              </a:cxn>
              <a:cxn ang="0">
                <a:pos x="392" y="0"/>
              </a:cxn>
              <a:cxn ang="0">
                <a:pos x="448" y="25"/>
              </a:cxn>
              <a:cxn ang="0">
                <a:pos x="496" y="59"/>
              </a:cxn>
              <a:cxn ang="0">
                <a:pos x="552" y="59"/>
              </a:cxn>
              <a:cxn ang="0">
                <a:pos x="600" y="34"/>
              </a:cxn>
              <a:cxn ang="0">
                <a:pos x="648" y="42"/>
              </a:cxn>
              <a:cxn ang="0">
                <a:pos x="656" y="93"/>
              </a:cxn>
              <a:cxn ang="0">
                <a:pos x="680" y="119"/>
              </a:cxn>
              <a:cxn ang="0">
                <a:pos x="744" y="144"/>
              </a:cxn>
              <a:cxn ang="0">
                <a:pos x="792" y="195"/>
              </a:cxn>
              <a:cxn ang="0">
                <a:pos x="816" y="255"/>
              </a:cxn>
              <a:cxn ang="0">
                <a:pos x="816" y="306"/>
              </a:cxn>
              <a:cxn ang="0">
                <a:pos x="816" y="357"/>
              </a:cxn>
              <a:cxn ang="0">
                <a:pos x="864" y="400"/>
              </a:cxn>
              <a:cxn ang="0">
                <a:pos x="880" y="451"/>
              </a:cxn>
              <a:cxn ang="0">
                <a:pos x="832" y="485"/>
              </a:cxn>
              <a:cxn ang="0">
                <a:pos x="832" y="536"/>
              </a:cxn>
              <a:cxn ang="0">
                <a:pos x="848" y="587"/>
              </a:cxn>
              <a:cxn ang="0">
                <a:pos x="856" y="638"/>
              </a:cxn>
              <a:cxn ang="0">
                <a:pos x="824" y="664"/>
              </a:cxn>
              <a:cxn ang="0">
                <a:pos x="776" y="672"/>
              </a:cxn>
              <a:cxn ang="0">
                <a:pos x="728" y="690"/>
              </a:cxn>
              <a:cxn ang="0">
                <a:pos x="696" y="741"/>
              </a:cxn>
              <a:cxn ang="0">
                <a:pos x="696" y="792"/>
              </a:cxn>
              <a:cxn ang="0">
                <a:pos x="688" y="843"/>
              </a:cxn>
              <a:cxn ang="0">
                <a:pos x="632" y="860"/>
              </a:cxn>
              <a:cxn ang="0">
                <a:pos x="576" y="860"/>
              </a:cxn>
              <a:cxn ang="0">
                <a:pos x="536" y="834"/>
              </a:cxn>
              <a:cxn ang="0">
                <a:pos x="496" y="809"/>
              </a:cxn>
              <a:cxn ang="0">
                <a:pos x="464" y="885"/>
              </a:cxn>
              <a:cxn ang="0">
                <a:pos x="408" y="877"/>
              </a:cxn>
              <a:cxn ang="0">
                <a:pos x="368" y="920"/>
              </a:cxn>
              <a:cxn ang="0">
                <a:pos x="336" y="851"/>
              </a:cxn>
              <a:cxn ang="0">
                <a:pos x="312" y="826"/>
              </a:cxn>
              <a:cxn ang="0">
                <a:pos x="224" y="817"/>
              </a:cxn>
              <a:cxn ang="0">
                <a:pos x="192" y="775"/>
              </a:cxn>
              <a:cxn ang="0">
                <a:pos x="160" y="749"/>
              </a:cxn>
              <a:cxn ang="0">
                <a:pos x="112" y="741"/>
              </a:cxn>
              <a:cxn ang="0">
                <a:pos x="56" y="715"/>
              </a:cxn>
              <a:cxn ang="0">
                <a:pos x="88" y="681"/>
              </a:cxn>
              <a:cxn ang="0">
                <a:pos x="120" y="647"/>
              </a:cxn>
              <a:cxn ang="0">
                <a:pos x="152" y="604"/>
              </a:cxn>
              <a:cxn ang="0">
                <a:pos x="152" y="587"/>
              </a:cxn>
              <a:cxn ang="0">
                <a:pos x="104" y="587"/>
              </a:cxn>
              <a:cxn ang="0">
                <a:pos x="40" y="596"/>
              </a:cxn>
              <a:cxn ang="0">
                <a:pos x="24" y="570"/>
              </a:cxn>
              <a:cxn ang="0">
                <a:pos x="56" y="545"/>
              </a:cxn>
              <a:cxn ang="0">
                <a:pos x="32" y="502"/>
              </a:cxn>
              <a:cxn ang="0">
                <a:pos x="0" y="460"/>
              </a:cxn>
              <a:cxn ang="0">
                <a:pos x="24" y="425"/>
              </a:cxn>
              <a:cxn ang="0">
                <a:pos x="80" y="400"/>
              </a:cxn>
              <a:cxn ang="0">
                <a:pos x="88" y="349"/>
              </a:cxn>
              <a:cxn ang="0">
                <a:pos x="40" y="332"/>
              </a:cxn>
              <a:cxn ang="0">
                <a:pos x="0" y="289"/>
              </a:cxn>
              <a:cxn ang="0">
                <a:pos x="24" y="264"/>
              </a:cxn>
              <a:cxn ang="0">
                <a:pos x="56" y="230"/>
              </a:cxn>
              <a:cxn ang="0">
                <a:pos x="104" y="230"/>
              </a:cxn>
              <a:cxn ang="0">
                <a:pos x="112" y="178"/>
              </a:cxn>
              <a:cxn ang="0">
                <a:pos x="144" y="144"/>
              </a:cxn>
            </a:cxnLst>
            <a:rect l="0" t="0" r="r" b="b"/>
            <a:pathLst>
              <a:path w="881" h="921">
                <a:moveTo>
                  <a:pt x="184" y="144"/>
                </a:moveTo>
                <a:lnTo>
                  <a:pt x="216" y="119"/>
                </a:lnTo>
                <a:lnTo>
                  <a:pt x="272" y="102"/>
                </a:lnTo>
                <a:lnTo>
                  <a:pt x="296" y="93"/>
                </a:lnTo>
                <a:lnTo>
                  <a:pt x="296" y="68"/>
                </a:lnTo>
                <a:lnTo>
                  <a:pt x="296" y="42"/>
                </a:lnTo>
                <a:lnTo>
                  <a:pt x="328" y="25"/>
                </a:lnTo>
                <a:lnTo>
                  <a:pt x="344" y="0"/>
                </a:lnTo>
                <a:lnTo>
                  <a:pt x="368" y="0"/>
                </a:lnTo>
                <a:lnTo>
                  <a:pt x="392" y="0"/>
                </a:lnTo>
                <a:lnTo>
                  <a:pt x="416" y="0"/>
                </a:lnTo>
                <a:lnTo>
                  <a:pt x="448" y="25"/>
                </a:lnTo>
                <a:lnTo>
                  <a:pt x="472" y="42"/>
                </a:lnTo>
                <a:lnTo>
                  <a:pt x="496" y="59"/>
                </a:lnTo>
                <a:lnTo>
                  <a:pt x="520" y="59"/>
                </a:lnTo>
                <a:lnTo>
                  <a:pt x="552" y="59"/>
                </a:lnTo>
                <a:lnTo>
                  <a:pt x="576" y="51"/>
                </a:lnTo>
                <a:lnTo>
                  <a:pt x="600" y="34"/>
                </a:lnTo>
                <a:lnTo>
                  <a:pt x="624" y="25"/>
                </a:lnTo>
                <a:lnTo>
                  <a:pt x="648" y="42"/>
                </a:lnTo>
                <a:lnTo>
                  <a:pt x="656" y="68"/>
                </a:lnTo>
                <a:lnTo>
                  <a:pt x="656" y="93"/>
                </a:lnTo>
                <a:lnTo>
                  <a:pt x="656" y="119"/>
                </a:lnTo>
                <a:lnTo>
                  <a:pt x="680" y="119"/>
                </a:lnTo>
                <a:lnTo>
                  <a:pt x="712" y="119"/>
                </a:lnTo>
                <a:lnTo>
                  <a:pt x="744" y="144"/>
                </a:lnTo>
                <a:lnTo>
                  <a:pt x="776" y="170"/>
                </a:lnTo>
                <a:lnTo>
                  <a:pt x="792" y="195"/>
                </a:lnTo>
                <a:lnTo>
                  <a:pt x="840" y="247"/>
                </a:lnTo>
                <a:lnTo>
                  <a:pt x="816" y="255"/>
                </a:lnTo>
                <a:lnTo>
                  <a:pt x="816" y="281"/>
                </a:lnTo>
                <a:lnTo>
                  <a:pt x="816" y="306"/>
                </a:lnTo>
                <a:lnTo>
                  <a:pt x="808" y="332"/>
                </a:lnTo>
                <a:lnTo>
                  <a:pt x="816" y="357"/>
                </a:lnTo>
                <a:lnTo>
                  <a:pt x="840" y="383"/>
                </a:lnTo>
                <a:lnTo>
                  <a:pt x="864" y="400"/>
                </a:lnTo>
                <a:lnTo>
                  <a:pt x="880" y="425"/>
                </a:lnTo>
                <a:lnTo>
                  <a:pt x="880" y="451"/>
                </a:lnTo>
                <a:lnTo>
                  <a:pt x="856" y="468"/>
                </a:lnTo>
                <a:lnTo>
                  <a:pt x="832" y="485"/>
                </a:lnTo>
                <a:lnTo>
                  <a:pt x="832" y="511"/>
                </a:lnTo>
                <a:lnTo>
                  <a:pt x="832" y="536"/>
                </a:lnTo>
                <a:lnTo>
                  <a:pt x="840" y="562"/>
                </a:lnTo>
                <a:lnTo>
                  <a:pt x="848" y="587"/>
                </a:lnTo>
                <a:lnTo>
                  <a:pt x="864" y="613"/>
                </a:lnTo>
                <a:lnTo>
                  <a:pt x="856" y="638"/>
                </a:lnTo>
                <a:lnTo>
                  <a:pt x="848" y="664"/>
                </a:lnTo>
                <a:lnTo>
                  <a:pt x="824" y="664"/>
                </a:lnTo>
                <a:lnTo>
                  <a:pt x="800" y="664"/>
                </a:lnTo>
                <a:lnTo>
                  <a:pt x="776" y="672"/>
                </a:lnTo>
                <a:lnTo>
                  <a:pt x="752" y="672"/>
                </a:lnTo>
                <a:lnTo>
                  <a:pt x="728" y="690"/>
                </a:lnTo>
                <a:lnTo>
                  <a:pt x="712" y="715"/>
                </a:lnTo>
                <a:lnTo>
                  <a:pt x="696" y="741"/>
                </a:lnTo>
                <a:lnTo>
                  <a:pt x="696" y="766"/>
                </a:lnTo>
                <a:lnTo>
                  <a:pt x="696" y="792"/>
                </a:lnTo>
                <a:lnTo>
                  <a:pt x="688" y="817"/>
                </a:lnTo>
                <a:lnTo>
                  <a:pt x="688" y="843"/>
                </a:lnTo>
                <a:lnTo>
                  <a:pt x="664" y="860"/>
                </a:lnTo>
                <a:lnTo>
                  <a:pt x="632" y="860"/>
                </a:lnTo>
                <a:lnTo>
                  <a:pt x="600" y="860"/>
                </a:lnTo>
                <a:lnTo>
                  <a:pt x="576" y="860"/>
                </a:lnTo>
                <a:lnTo>
                  <a:pt x="552" y="860"/>
                </a:lnTo>
                <a:lnTo>
                  <a:pt x="536" y="834"/>
                </a:lnTo>
                <a:lnTo>
                  <a:pt x="520" y="809"/>
                </a:lnTo>
                <a:lnTo>
                  <a:pt x="496" y="809"/>
                </a:lnTo>
                <a:lnTo>
                  <a:pt x="472" y="826"/>
                </a:lnTo>
                <a:lnTo>
                  <a:pt x="464" y="885"/>
                </a:lnTo>
                <a:lnTo>
                  <a:pt x="440" y="885"/>
                </a:lnTo>
                <a:lnTo>
                  <a:pt x="408" y="877"/>
                </a:lnTo>
                <a:lnTo>
                  <a:pt x="384" y="894"/>
                </a:lnTo>
                <a:lnTo>
                  <a:pt x="368" y="920"/>
                </a:lnTo>
                <a:lnTo>
                  <a:pt x="344" y="902"/>
                </a:lnTo>
                <a:lnTo>
                  <a:pt x="336" y="851"/>
                </a:lnTo>
                <a:lnTo>
                  <a:pt x="336" y="826"/>
                </a:lnTo>
                <a:lnTo>
                  <a:pt x="312" y="826"/>
                </a:lnTo>
                <a:lnTo>
                  <a:pt x="248" y="817"/>
                </a:lnTo>
                <a:lnTo>
                  <a:pt x="224" y="817"/>
                </a:lnTo>
                <a:lnTo>
                  <a:pt x="216" y="792"/>
                </a:lnTo>
                <a:lnTo>
                  <a:pt x="192" y="775"/>
                </a:lnTo>
                <a:lnTo>
                  <a:pt x="184" y="749"/>
                </a:lnTo>
                <a:lnTo>
                  <a:pt x="160" y="749"/>
                </a:lnTo>
                <a:lnTo>
                  <a:pt x="136" y="741"/>
                </a:lnTo>
                <a:lnTo>
                  <a:pt x="112" y="741"/>
                </a:lnTo>
                <a:lnTo>
                  <a:pt x="64" y="741"/>
                </a:lnTo>
                <a:lnTo>
                  <a:pt x="56" y="715"/>
                </a:lnTo>
                <a:lnTo>
                  <a:pt x="80" y="707"/>
                </a:lnTo>
                <a:lnTo>
                  <a:pt x="88" y="681"/>
                </a:lnTo>
                <a:lnTo>
                  <a:pt x="112" y="672"/>
                </a:lnTo>
                <a:lnTo>
                  <a:pt x="120" y="647"/>
                </a:lnTo>
                <a:lnTo>
                  <a:pt x="144" y="630"/>
                </a:lnTo>
                <a:lnTo>
                  <a:pt x="152" y="604"/>
                </a:lnTo>
                <a:lnTo>
                  <a:pt x="176" y="596"/>
                </a:lnTo>
                <a:lnTo>
                  <a:pt x="152" y="587"/>
                </a:lnTo>
                <a:lnTo>
                  <a:pt x="128" y="587"/>
                </a:lnTo>
                <a:lnTo>
                  <a:pt x="104" y="587"/>
                </a:lnTo>
                <a:lnTo>
                  <a:pt x="72" y="587"/>
                </a:lnTo>
                <a:lnTo>
                  <a:pt x="40" y="596"/>
                </a:lnTo>
                <a:lnTo>
                  <a:pt x="8" y="596"/>
                </a:lnTo>
                <a:lnTo>
                  <a:pt x="24" y="570"/>
                </a:lnTo>
                <a:lnTo>
                  <a:pt x="48" y="570"/>
                </a:lnTo>
                <a:lnTo>
                  <a:pt x="56" y="545"/>
                </a:lnTo>
                <a:lnTo>
                  <a:pt x="56" y="519"/>
                </a:lnTo>
                <a:lnTo>
                  <a:pt x="32" y="502"/>
                </a:lnTo>
                <a:lnTo>
                  <a:pt x="8" y="485"/>
                </a:lnTo>
                <a:lnTo>
                  <a:pt x="0" y="460"/>
                </a:lnTo>
                <a:lnTo>
                  <a:pt x="0" y="434"/>
                </a:lnTo>
                <a:lnTo>
                  <a:pt x="24" y="425"/>
                </a:lnTo>
                <a:lnTo>
                  <a:pt x="48" y="408"/>
                </a:lnTo>
                <a:lnTo>
                  <a:pt x="80" y="400"/>
                </a:lnTo>
                <a:lnTo>
                  <a:pt x="88" y="374"/>
                </a:lnTo>
                <a:lnTo>
                  <a:pt x="88" y="349"/>
                </a:lnTo>
                <a:lnTo>
                  <a:pt x="64" y="340"/>
                </a:lnTo>
                <a:lnTo>
                  <a:pt x="40" y="332"/>
                </a:lnTo>
                <a:lnTo>
                  <a:pt x="8" y="315"/>
                </a:lnTo>
                <a:lnTo>
                  <a:pt x="0" y="289"/>
                </a:lnTo>
                <a:lnTo>
                  <a:pt x="0" y="264"/>
                </a:lnTo>
                <a:lnTo>
                  <a:pt x="24" y="264"/>
                </a:lnTo>
                <a:lnTo>
                  <a:pt x="32" y="238"/>
                </a:lnTo>
                <a:lnTo>
                  <a:pt x="56" y="230"/>
                </a:lnTo>
                <a:lnTo>
                  <a:pt x="80" y="230"/>
                </a:lnTo>
                <a:lnTo>
                  <a:pt x="104" y="230"/>
                </a:lnTo>
                <a:lnTo>
                  <a:pt x="112" y="204"/>
                </a:lnTo>
                <a:lnTo>
                  <a:pt x="112" y="178"/>
                </a:lnTo>
                <a:lnTo>
                  <a:pt x="112" y="153"/>
                </a:lnTo>
                <a:lnTo>
                  <a:pt x="144" y="144"/>
                </a:lnTo>
                <a:lnTo>
                  <a:pt x="184" y="144"/>
                </a:lnTo>
              </a:path>
            </a:pathLst>
          </a:custGeom>
          <a:pattFill prst="dotDmnd">
            <a:fgClr>
              <a:schemeClr val="bg1"/>
            </a:fgClr>
            <a:bgClr>
              <a:srgbClr val="EAEAEA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69703" name="Rectangle 71"/>
          <p:cNvSpPr>
            <a:spLocks noChangeArrowheads="1"/>
          </p:cNvSpPr>
          <p:nvPr/>
        </p:nvSpPr>
        <p:spPr bwMode="auto">
          <a:xfrm>
            <a:off x="5786446" y="4500570"/>
            <a:ext cx="1219200" cy="8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ARBOLES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600" dirty="0"/>
              <a:t>DE  TODO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600" dirty="0"/>
              <a:t>     TIPO      </a:t>
            </a:r>
          </a:p>
        </p:txBody>
      </p:sp>
      <p:sp>
        <p:nvSpPr>
          <p:cNvPr id="69704" name="Oval 72"/>
          <p:cNvSpPr>
            <a:spLocks noChangeArrowheads="1"/>
          </p:cNvSpPr>
          <p:nvPr/>
        </p:nvSpPr>
        <p:spPr bwMode="auto">
          <a:xfrm>
            <a:off x="1533510" y="3648809"/>
            <a:ext cx="67734" cy="35169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9705" name="Rectangle 73"/>
          <p:cNvSpPr>
            <a:spLocks noChangeArrowheads="1"/>
          </p:cNvSpPr>
          <p:nvPr/>
        </p:nvSpPr>
        <p:spPr bwMode="auto">
          <a:xfrm>
            <a:off x="3500430" y="5643578"/>
            <a:ext cx="5413356" cy="8316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b="1" dirty="0" smtClean="0"/>
              <a:t>EXCEPCIÓN </a:t>
            </a:r>
            <a:r>
              <a:rPr lang="es-ES_tradnl" sz="1600" dirty="0" smtClean="0"/>
              <a:t>: Para Tanques de  hasta 4 m³ la distancia puede reducirse A 3 m. Si en un Radio DE 7 m. No existen recipientes conteniendo derivados de petróleo u otro material  inflamable</a:t>
            </a:r>
            <a:endParaRPr lang="es-ES_tradnl" sz="1600" dirty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42910" y="5143512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200" dirty="0" smtClean="0"/>
              <a:t>Agrupación de Tanques de 7,6 m3</a:t>
            </a:r>
            <a:endParaRPr lang="es-ES_tradn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 descr="Diagonal hacia arriba ancha"/>
          <p:cNvSpPr>
            <a:spLocks noChangeArrowheads="1"/>
          </p:cNvSpPr>
          <p:nvPr/>
        </p:nvSpPr>
        <p:spPr bwMode="auto">
          <a:xfrm>
            <a:off x="1458890" y="313226"/>
            <a:ext cx="6290733" cy="4848958"/>
          </a:xfrm>
          <a:prstGeom prst="rect">
            <a:avLst/>
          </a:prstGeom>
          <a:pattFill prst="wdUpDiag">
            <a:fgClr>
              <a:srgbClr val="DDDDDD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683" name="Rectangle 3" descr="Confeti pequeño"/>
          <p:cNvSpPr>
            <a:spLocks noChangeArrowheads="1"/>
          </p:cNvSpPr>
          <p:nvPr/>
        </p:nvSpPr>
        <p:spPr bwMode="auto">
          <a:xfrm>
            <a:off x="2889757" y="950669"/>
            <a:ext cx="3335867" cy="3420208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695" name="AutoShape 15"/>
          <p:cNvSpPr>
            <a:spLocks noChangeArrowheads="1"/>
          </p:cNvSpPr>
          <p:nvPr/>
        </p:nvSpPr>
        <p:spPr bwMode="auto">
          <a:xfrm>
            <a:off x="3397757" y="1636469"/>
            <a:ext cx="2624667" cy="307731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696" name="AutoShape 16"/>
          <p:cNvSpPr>
            <a:spLocks noChangeArrowheads="1"/>
          </p:cNvSpPr>
          <p:nvPr/>
        </p:nvSpPr>
        <p:spPr bwMode="auto">
          <a:xfrm>
            <a:off x="3397757" y="1056177"/>
            <a:ext cx="2624667" cy="307731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697" name="AutoShape 17"/>
          <p:cNvSpPr>
            <a:spLocks noChangeArrowheads="1"/>
          </p:cNvSpPr>
          <p:nvPr/>
        </p:nvSpPr>
        <p:spPr bwMode="auto">
          <a:xfrm>
            <a:off x="3397757" y="2797054"/>
            <a:ext cx="2624667" cy="307731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>
            <a:off x="3397757" y="2216762"/>
            <a:ext cx="2624667" cy="307731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699" name="AutoShape 19"/>
          <p:cNvSpPr>
            <a:spLocks noChangeArrowheads="1"/>
          </p:cNvSpPr>
          <p:nvPr/>
        </p:nvSpPr>
        <p:spPr bwMode="auto">
          <a:xfrm>
            <a:off x="3397757" y="3377347"/>
            <a:ext cx="2624667" cy="307731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00" name="AutoShape 20"/>
          <p:cNvSpPr>
            <a:spLocks noChangeArrowheads="1"/>
          </p:cNvSpPr>
          <p:nvPr/>
        </p:nvSpPr>
        <p:spPr bwMode="auto">
          <a:xfrm>
            <a:off x="3397757" y="3957639"/>
            <a:ext cx="2624667" cy="307731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>
            <a:off x="4608490" y="1949695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 rot="16200000">
            <a:off x="4075432" y="1886699"/>
            <a:ext cx="54073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1m</a:t>
            </a:r>
            <a:r>
              <a:rPr lang="es-ES_tradnl" sz="1600" dirty="0"/>
              <a:t>.</a:t>
            </a:r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>
            <a:off x="4608490" y="2529987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>
            <a:off x="4608490" y="3110280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4608490" y="3690572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4608490" y="1369403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 rot="16200000">
            <a:off x="4118483" y="1259139"/>
            <a:ext cx="57150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1m</a:t>
            </a:r>
            <a:r>
              <a:rPr lang="es-ES_tradnl" sz="1600" dirty="0"/>
              <a:t>.</a:t>
            </a: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 rot="16200000">
            <a:off x="4118598" y="2445557"/>
            <a:ext cx="51544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1m</a:t>
            </a:r>
            <a:endParaRPr lang="es-ES_tradnl" sz="1600" dirty="0"/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 rot="16200000">
            <a:off x="4150905" y="3077513"/>
            <a:ext cx="506657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1m</a:t>
            </a:r>
            <a:r>
              <a:rPr lang="es-ES_tradnl" sz="1600" dirty="0"/>
              <a:t>.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 rot="16200000">
            <a:off x="4155299" y="3653411"/>
            <a:ext cx="49786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 smtClean="0"/>
              <a:t>1m</a:t>
            </a:r>
            <a:r>
              <a:rPr lang="es-ES_tradnl" sz="1600" dirty="0"/>
              <a:t>.</a:t>
            </a:r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>
            <a:off x="2883408" y="4639042"/>
            <a:ext cx="33506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4015055" y="4366817"/>
            <a:ext cx="1219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8.00  m.</a:t>
            </a:r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>
            <a:off x="6742090" y="947373"/>
            <a:ext cx="0" cy="34279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 rot="16200000">
            <a:off x="6138273" y="2729665"/>
            <a:ext cx="100232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13,5 m.</a:t>
            </a:r>
          </a:p>
        </p:txBody>
      </p:sp>
      <p:sp>
        <p:nvSpPr>
          <p:cNvPr id="71715" name="Line 35"/>
          <p:cNvSpPr>
            <a:spLocks noChangeShapeType="1"/>
          </p:cNvSpPr>
          <p:nvPr/>
        </p:nvSpPr>
        <p:spPr bwMode="auto">
          <a:xfrm flipH="1">
            <a:off x="1359407" y="2950919"/>
            <a:ext cx="20044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 flipH="1">
            <a:off x="6045709" y="2370626"/>
            <a:ext cx="17123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17" name="Line 37"/>
          <p:cNvSpPr>
            <a:spLocks noChangeShapeType="1"/>
          </p:cNvSpPr>
          <p:nvPr/>
        </p:nvSpPr>
        <p:spPr bwMode="auto">
          <a:xfrm>
            <a:off x="6439408" y="946273"/>
            <a:ext cx="5058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18" name="Line 38"/>
          <p:cNvSpPr>
            <a:spLocks noChangeShapeType="1"/>
          </p:cNvSpPr>
          <p:nvPr/>
        </p:nvSpPr>
        <p:spPr bwMode="auto">
          <a:xfrm>
            <a:off x="6337807" y="4375273"/>
            <a:ext cx="5058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19" name="Line 39"/>
          <p:cNvSpPr>
            <a:spLocks noChangeShapeType="1"/>
          </p:cNvSpPr>
          <p:nvPr/>
        </p:nvSpPr>
        <p:spPr bwMode="auto">
          <a:xfrm>
            <a:off x="2881290" y="4481880"/>
            <a:ext cx="0" cy="2099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20" name="Line 40"/>
          <p:cNvSpPr>
            <a:spLocks noChangeShapeType="1"/>
          </p:cNvSpPr>
          <p:nvPr/>
        </p:nvSpPr>
        <p:spPr bwMode="auto">
          <a:xfrm>
            <a:off x="6234090" y="4429126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21" name="Rectangle 41"/>
          <p:cNvSpPr>
            <a:spLocks noChangeArrowheads="1"/>
          </p:cNvSpPr>
          <p:nvPr/>
        </p:nvSpPr>
        <p:spPr bwMode="auto">
          <a:xfrm>
            <a:off x="2779690" y="2071680"/>
            <a:ext cx="1219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  1m.</a:t>
            </a:r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>
            <a:off x="6742090" y="2071680"/>
            <a:ext cx="1219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7.50  m.</a:t>
            </a:r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>
            <a:off x="5421290" y="4270864"/>
            <a:ext cx="0" cy="8957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24" name="Rectangle 44"/>
          <p:cNvSpPr>
            <a:spLocks noChangeArrowheads="1"/>
          </p:cNvSpPr>
          <p:nvPr/>
        </p:nvSpPr>
        <p:spPr bwMode="auto">
          <a:xfrm rot="16200000">
            <a:off x="4824125" y="4637056"/>
            <a:ext cx="78581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7,5m.</a:t>
            </a:r>
          </a:p>
        </p:txBody>
      </p:sp>
      <p:sp>
        <p:nvSpPr>
          <p:cNvPr id="71725" name="Line 45"/>
          <p:cNvSpPr>
            <a:spLocks noChangeShapeType="1"/>
          </p:cNvSpPr>
          <p:nvPr/>
        </p:nvSpPr>
        <p:spPr bwMode="auto">
          <a:xfrm>
            <a:off x="4608490" y="208818"/>
            <a:ext cx="0" cy="84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26" name="Rectangle 46"/>
          <p:cNvSpPr>
            <a:spLocks noChangeArrowheads="1"/>
          </p:cNvSpPr>
          <p:nvPr/>
        </p:nvSpPr>
        <p:spPr bwMode="auto">
          <a:xfrm rot="16200000">
            <a:off x="4066206" y="326054"/>
            <a:ext cx="87925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7,5m.</a:t>
            </a:r>
          </a:p>
        </p:txBody>
      </p:sp>
      <p:sp>
        <p:nvSpPr>
          <p:cNvPr id="71727" name="Rectangle 47"/>
          <p:cNvSpPr>
            <a:spLocks noChangeArrowheads="1"/>
          </p:cNvSpPr>
          <p:nvPr/>
        </p:nvSpPr>
        <p:spPr bwMode="auto">
          <a:xfrm>
            <a:off x="3286115" y="6357958"/>
            <a:ext cx="5855769" cy="3422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1800" b="1" dirty="0" smtClean="0">
                <a:latin typeface="Arial" charset="0"/>
              </a:rPr>
              <a:t>Agrupados de a 6 unidades  -  área de restricción</a:t>
            </a:r>
            <a:endParaRPr lang="es-ES_tradnl" sz="1800" b="1" dirty="0">
              <a:latin typeface="Arial" charset="0"/>
            </a:endParaRPr>
          </a:p>
        </p:txBody>
      </p:sp>
      <p:sp useBgFill="1">
        <p:nvSpPr>
          <p:cNvPr id="71728" name="Rectangle 48"/>
          <p:cNvSpPr>
            <a:spLocks noChangeArrowheads="1"/>
          </p:cNvSpPr>
          <p:nvPr/>
        </p:nvSpPr>
        <p:spPr bwMode="auto">
          <a:xfrm>
            <a:off x="3804157" y="1161685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1729" name="Rectangle 49"/>
          <p:cNvSpPr>
            <a:spLocks noChangeArrowheads="1"/>
          </p:cNvSpPr>
          <p:nvPr/>
        </p:nvSpPr>
        <p:spPr bwMode="auto">
          <a:xfrm>
            <a:off x="3804157" y="1741977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1730" name="Rectangle 50"/>
          <p:cNvSpPr>
            <a:spLocks noChangeArrowheads="1"/>
          </p:cNvSpPr>
          <p:nvPr/>
        </p:nvSpPr>
        <p:spPr bwMode="auto">
          <a:xfrm>
            <a:off x="3804157" y="2322270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1731" name="Rectangle 51"/>
          <p:cNvSpPr>
            <a:spLocks noChangeArrowheads="1"/>
          </p:cNvSpPr>
          <p:nvPr/>
        </p:nvSpPr>
        <p:spPr bwMode="auto">
          <a:xfrm>
            <a:off x="3804157" y="2902562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1732" name="Rectangle 52"/>
          <p:cNvSpPr>
            <a:spLocks noChangeArrowheads="1"/>
          </p:cNvSpPr>
          <p:nvPr/>
        </p:nvSpPr>
        <p:spPr bwMode="auto">
          <a:xfrm>
            <a:off x="3804157" y="3482855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1733" name="Rectangle 53"/>
          <p:cNvSpPr>
            <a:spLocks noChangeArrowheads="1"/>
          </p:cNvSpPr>
          <p:nvPr/>
        </p:nvSpPr>
        <p:spPr bwMode="auto">
          <a:xfrm>
            <a:off x="3804157" y="4063147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34" name="Line 54"/>
          <p:cNvSpPr>
            <a:spLocks noChangeShapeType="1"/>
          </p:cNvSpPr>
          <p:nvPr/>
        </p:nvSpPr>
        <p:spPr bwMode="auto">
          <a:xfrm>
            <a:off x="1359408" y="5377596"/>
            <a:ext cx="63986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35" name="Line 55"/>
          <p:cNvSpPr>
            <a:spLocks noChangeShapeType="1"/>
          </p:cNvSpPr>
          <p:nvPr/>
        </p:nvSpPr>
        <p:spPr bwMode="auto">
          <a:xfrm>
            <a:off x="1357290" y="5220433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36" name="Line 56"/>
          <p:cNvSpPr>
            <a:spLocks noChangeShapeType="1"/>
          </p:cNvSpPr>
          <p:nvPr/>
        </p:nvSpPr>
        <p:spPr bwMode="auto">
          <a:xfrm>
            <a:off x="7758090" y="5220433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37" name="Rectangle 57"/>
          <p:cNvSpPr>
            <a:spLocks noChangeArrowheads="1"/>
          </p:cNvSpPr>
          <p:nvPr/>
        </p:nvSpPr>
        <p:spPr bwMode="auto">
          <a:xfrm>
            <a:off x="4506890" y="5072076"/>
            <a:ext cx="914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22 m.</a:t>
            </a:r>
          </a:p>
        </p:txBody>
      </p:sp>
      <p:sp>
        <p:nvSpPr>
          <p:cNvPr id="71738" name="Line 58"/>
          <p:cNvSpPr>
            <a:spLocks noChangeShapeType="1"/>
          </p:cNvSpPr>
          <p:nvPr/>
        </p:nvSpPr>
        <p:spPr bwMode="auto">
          <a:xfrm flipH="1">
            <a:off x="2883407" y="2370626"/>
            <a:ext cx="5058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39" name="Rectangle 59"/>
          <p:cNvSpPr>
            <a:spLocks noChangeArrowheads="1"/>
          </p:cNvSpPr>
          <p:nvPr/>
        </p:nvSpPr>
        <p:spPr bwMode="auto">
          <a:xfrm>
            <a:off x="1662090" y="2643184"/>
            <a:ext cx="1219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7.50  m.</a:t>
            </a:r>
          </a:p>
        </p:txBody>
      </p:sp>
      <p:sp>
        <p:nvSpPr>
          <p:cNvPr id="71740" name="Line 60"/>
          <p:cNvSpPr>
            <a:spLocks noChangeShapeType="1"/>
          </p:cNvSpPr>
          <p:nvPr/>
        </p:nvSpPr>
        <p:spPr bwMode="auto">
          <a:xfrm flipV="1">
            <a:off x="8266090" y="208818"/>
            <a:ext cx="0" cy="4957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41" name="Line 61"/>
          <p:cNvSpPr>
            <a:spLocks noChangeShapeType="1"/>
          </p:cNvSpPr>
          <p:nvPr/>
        </p:nvSpPr>
        <p:spPr bwMode="auto">
          <a:xfrm>
            <a:off x="7963408" y="207719"/>
            <a:ext cx="607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42" name="Line 62"/>
          <p:cNvSpPr>
            <a:spLocks noChangeShapeType="1"/>
          </p:cNvSpPr>
          <p:nvPr/>
        </p:nvSpPr>
        <p:spPr bwMode="auto">
          <a:xfrm>
            <a:off x="7963408" y="5166580"/>
            <a:ext cx="5058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43" name="Rectangle 63"/>
          <p:cNvSpPr>
            <a:spLocks noChangeArrowheads="1"/>
          </p:cNvSpPr>
          <p:nvPr/>
        </p:nvSpPr>
        <p:spPr bwMode="auto">
          <a:xfrm rot="16200000">
            <a:off x="7561771" y="2886826"/>
            <a:ext cx="10001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28 m.</a:t>
            </a:r>
          </a:p>
        </p:txBody>
      </p:sp>
      <p:sp>
        <p:nvSpPr>
          <p:cNvPr id="71744" name="Rectangle 64"/>
          <p:cNvSpPr>
            <a:spLocks noChangeArrowheads="1"/>
          </p:cNvSpPr>
          <p:nvPr/>
        </p:nvSpPr>
        <p:spPr bwMode="auto">
          <a:xfrm>
            <a:off x="1428728" y="5572140"/>
            <a:ext cx="7617884" cy="6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PLATEA DE </a:t>
            </a:r>
            <a:r>
              <a:rPr lang="es-ES_tradnl" dirty="0" err="1"/>
              <a:t>Hº</a:t>
            </a:r>
            <a:r>
              <a:rPr lang="es-ES_tradnl" dirty="0"/>
              <a:t> </a:t>
            </a:r>
            <a:r>
              <a:rPr lang="es-ES_tradnl" dirty="0" err="1"/>
              <a:t>Aº</a:t>
            </a:r>
            <a:r>
              <a:rPr lang="es-ES_tradnl" dirty="0"/>
              <a:t>   8 m. x 13,50 m.   Espesor  0,15 cm.  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dirty="0"/>
              <a:t>Armadura : malla SIMA 0,15 x 0,15 x 4,2</a:t>
            </a:r>
          </a:p>
        </p:txBody>
      </p:sp>
      <p:sp>
        <p:nvSpPr>
          <p:cNvPr id="56" name="Rectangle 61"/>
          <p:cNvSpPr>
            <a:spLocks noChangeArrowheads="1"/>
          </p:cNvSpPr>
          <p:nvPr/>
        </p:nvSpPr>
        <p:spPr bwMode="auto">
          <a:xfrm>
            <a:off x="7215206" y="5643578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596" y="500042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Instalaciones Agua Corriente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Dibujar  en </a:t>
            </a:r>
            <a:r>
              <a:rPr lang="es-ES" dirty="0" smtClean="0">
                <a:latin typeface="+mj-lt"/>
                <a:ea typeface="Times New Roman" pitchFamily="18" charset="0"/>
                <a:cs typeface="Times New Roman" pitchFamily="18" charset="0"/>
              </a:rPr>
              <a:t>corte el detalle de los tanques de reserva y bombeo (si los hubiera), incluyendo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el diseño del colector (bajada de tanque de reserva)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Cortes sanitarios (generalmente solo el longitudinal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que es tranparente, de ser necesario se agregará el corte transversal, también tranparente)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Colores reglamentarios (azul: agua fría; rojo: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agua caliente; verde: ventilación)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dirty="0" smtClean="0">
                <a:latin typeface="+mj-lt"/>
                <a:cs typeface="Times New Roman" pitchFamily="18" charset="0"/>
              </a:rPr>
              <a:t>Usar abreviaturas usuales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Cuadro de Resumen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dirty="0" smtClean="0">
                <a:latin typeface="+mj-lt"/>
                <a:cs typeface="Times New Roman" pitchFamily="18" charset="0"/>
              </a:rPr>
              <a:t>Indicar capacidad de los tanques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Indicar diám</a:t>
            </a:r>
            <a:r>
              <a:rPr lang="es-ES" dirty="0" smtClean="0">
                <a:latin typeface="+mj-lt"/>
                <a:cs typeface="Times New Roman" pitchFamily="18" charset="0"/>
              </a:rPr>
              <a:t>etros de las cañerías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Usar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tipos de líneas reglamentarios (llena: caños de subida; en trazos: caños de bajada)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 descr="Diagonal hacia arriba ancha"/>
          <p:cNvSpPr>
            <a:spLocks noChangeArrowheads="1"/>
          </p:cNvSpPr>
          <p:nvPr/>
        </p:nvSpPr>
        <p:spPr bwMode="auto">
          <a:xfrm>
            <a:off x="1532467" y="176937"/>
            <a:ext cx="5164667" cy="4897315"/>
          </a:xfrm>
          <a:prstGeom prst="rect">
            <a:avLst/>
          </a:prstGeom>
          <a:pattFill prst="wdUpDiag">
            <a:fgClr>
              <a:srgbClr val="DDDDDD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31" name="Rectangle 3" descr="Confeti pequeño"/>
          <p:cNvSpPr>
            <a:spLocks noChangeArrowheads="1"/>
          </p:cNvSpPr>
          <p:nvPr/>
        </p:nvSpPr>
        <p:spPr bwMode="auto">
          <a:xfrm>
            <a:off x="3056467" y="2972889"/>
            <a:ext cx="2116667" cy="14155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32" name="Rectangle 4" descr="Confeti pequeño"/>
          <p:cNvSpPr>
            <a:spLocks noChangeArrowheads="1"/>
          </p:cNvSpPr>
          <p:nvPr/>
        </p:nvSpPr>
        <p:spPr bwMode="auto">
          <a:xfrm>
            <a:off x="3056467" y="862735"/>
            <a:ext cx="2116667" cy="1415562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>
            <a:off x="3259666" y="915491"/>
            <a:ext cx="1811867" cy="202223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3746" name="Rectangle 18"/>
          <p:cNvSpPr>
            <a:spLocks noChangeArrowheads="1"/>
          </p:cNvSpPr>
          <p:nvPr/>
        </p:nvSpPr>
        <p:spPr bwMode="auto">
          <a:xfrm>
            <a:off x="3564467" y="968245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1479543" y="5500702"/>
            <a:ext cx="5592787" cy="6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PLATEA DE </a:t>
            </a:r>
            <a:r>
              <a:rPr lang="es-ES_tradnl" dirty="0" err="1"/>
              <a:t>Hº</a:t>
            </a:r>
            <a:r>
              <a:rPr lang="es-ES_tradnl" dirty="0"/>
              <a:t> </a:t>
            </a:r>
            <a:r>
              <a:rPr lang="es-ES_tradnl" dirty="0" err="1"/>
              <a:t>Aº</a:t>
            </a:r>
            <a:r>
              <a:rPr lang="es-ES_tradnl" dirty="0"/>
              <a:t>   2 de 8 m. x 9 m.   Espesor  0,15 cm.  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dirty="0"/>
              <a:t>Armadura : malla SIMA 0,15 x 0,15 x 4,2</a:t>
            </a:r>
          </a:p>
        </p:txBody>
      </p:sp>
      <p:sp>
        <p:nvSpPr>
          <p:cNvPr id="73748" name="AutoShape 20"/>
          <p:cNvSpPr>
            <a:spLocks noChangeArrowheads="1"/>
          </p:cNvSpPr>
          <p:nvPr/>
        </p:nvSpPr>
        <p:spPr bwMode="auto">
          <a:xfrm>
            <a:off x="3259666" y="1284766"/>
            <a:ext cx="1811867" cy="202223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3749" name="Rectangle 21"/>
          <p:cNvSpPr>
            <a:spLocks noChangeArrowheads="1"/>
          </p:cNvSpPr>
          <p:nvPr/>
        </p:nvSpPr>
        <p:spPr bwMode="auto">
          <a:xfrm>
            <a:off x="3564467" y="1337520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50" name="AutoShape 22"/>
          <p:cNvSpPr>
            <a:spLocks noChangeArrowheads="1"/>
          </p:cNvSpPr>
          <p:nvPr/>
        </p:nvSpPr>
        <p:spPr bwMode="auto">
          <a:xfrm>
            <a:off x="3259666" y="1654044"/>
            <a:ext cx="1811867" cy="202223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3751" name="Rectangle 23"/>
          <p:cNvSpPr>
            <a:spLocks noChangeArrowheads="1"/>
          </p:cNvSpPr>
          <p:nvPr/>
        </p:nvSpPr>
        <p:spPr bwMode="auto">
          <a:xfrm>
            <a:off x="3564467" y="1706798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52" name="AutoShape 24"/>
          <p:cNvSpPr>
            <a:spLocks noChangeArrowheads="1"/>
          </p:cNvSpPr>
          <p:nvPr/>
        </p:nvSpPr>
        <p:spPr bwMode="auto">
          <a:xfrm>
            <a:off x="3259666" y="2023321"/>
            <a:ext cx="1811867" cy="202223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3753" name="Rectangle 25"/>
          <p:cNvSpPr>
            <a:spLocks noChangeArrowheads="1"/>
          </p:cNvSpPr>
          <p:nvPr/>
        </p:nvSpPr>
        <p:spPr bwMode="auto">
          <a:xfrm>
            <a:off x="3564467" y="2076075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54" name="AutoShape 26"/>
          <p:cNvSpPr>
            <a:spLocks noChangeArrowheads="1"/>
          </p:cNvSpPr>
          <p:nvPr/>
        </p:nvSpPr>
        <p:spPr bwMode="auto">
          <a:xfrm>
            <a:off x="3259666" y="3025643"/>
            <a:ext cx="1811867" cy="202223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3755" name="Rectangle 27"/>
          <p:cNvSpPr>
            <a:spLocks noChangeArrowheads="1"/>
          </p:cNvSpPr>
          <p:nvPr/>
        </p:nvSpPr>
        <p:spPr bwMode="auto">
          <a:xfrm>
            <a:off x="3564467" y="3078397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56" name="AutoShape 28"/>
          <p:cNvSpPr>
            <a:spLocks noChangeArrowheads="1"/>
          </p:cNvSpPr>
          <p:nvPr/>
        </p:nvSpPr>
        <p:spPr bwMode="auto">
          <a:xfrm>
            <a:off x="3259666" y="3394921"/>
            <a:ext cx="1811867" cy="202223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3757" name="Rectangle 29"/>
          <p:cNvSpPr>
            <a:spLocks noChangeArrowheads="1"/>
          </p:cNvSpPr>
          <p:nvPr/>
        </p:nvSpPr>
        <p:spPr bwMode="auto">
          <a:xfrm>
            <a:off x="3564467" y="3447675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58" name="AutoShape 30"/>
          <p:cNvSpPr>
            <a:spLocks noChangeArrowheads="1"/>
          </p:cNvSpPr>
          <p:nvPr/>
        </p:nvSpPr>
        <p:spPr bwMode="auto">
          <a:xfrm>
            <a:off x="3259666" y="3764198"/>
            <a:ext cx="1811867" cy="202223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3759" name="Rectangle 31"/>
          <p:cNvSpPr>
            <a:spLocks noChangeArrowheads="1"/>
          </p:cNvSpPr>
          <p:nvPr/>
        </p:nvSpPr>
        <p:spPr bwMode="auto">
          <a:xfrm>
            <a:off x="3564467" y="3816952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60" name="AutoShape 32"/>
          <p:cNvSpPr>
            <a:spLocks noChangeArrowheads="1"/>
          </p:cNvSpPr>
          <p:nvPr/>
        </p:nvSpPr>
        <p:spPr bwMode="auto">
          <a:xfrm>
            <a:off x="3259666" y="4133475"/>
            <a:ext cx="1811867" cy="202223"/>
          </a:xfrm>
          <a:prstGeom prst="roundRect">
            <a:avLst>
              <a:gd name="adj" fmla="val 49991"/>
            </a:avLst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89804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3761" name="Rectangle 33"/>
          <p:cNvSpPr>
            <a:spLocks noChangeArrowheads="1"/>
          </p:cNvSpPr>
          <p:nvPr/>
        </p:nvSpPr>
        <p:spPr bwMode="auto">
          <a:xfrm>
            <a:off x="3564467" y="4186229"/>
            <a:ext cx="4910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 flipV="1">
            <a:off x="4064000" y="173639"/>
            <a:ext cx="0" cy="7374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>
            <a:off x="5107517" y="1399066"/>
            <a:ext cx="15853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1526118" y="1385878"/>
            <a:ext cx="1725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 flipV="1">
            <a:off x="4064000" y="2231039"/>
            <a:ext cx="0" cy="7902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66" name="Line 38"/>
          <p:cNvSpPr>
            <a:spLocks noChangeShapeType="1"/>
          </p:cNvSpPr>
          <p:nvPr/>
        </p:nvSpPr>
        <p:spPr bwMode="auto">
          <a:xfrm flipV="1">
            <a:off x="4760384" y="4334599"/>
            <a:ext cx="0" cy="7506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67" name="Line 39"/>
          <p:cNvSpPr>
            <a:spLocks noChangeShapeType="1"/>
          </p:cNvSpPr>
          <p:nvPr/>
        </p:nvSpPr>
        <p:spPr bwMode="auto">
          <a:xfrm>
            <a:off x="7315200" y="173639"/>
            <a:ext cx="0" cy="49050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68" name="Line 40"/>
          <p:cNvSpPr>
            <a:spLocks noChangeShapeType="1"/>
          </p:cNvSpPr>
          <p:nvPr/>
        </p:nvSpPr>
        <p:spPr bwMode="auto">
          <a:xfrm>
            <a:off x="6910917" y="172539"/>
            <a:ext cx="607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>
            <a:off x="6809317" y="5078647"/>
            <a:ext cx="7090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>
            <a:off x="5386917" y="2968493"/>
            <a:ext cx="5058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>
            <a:off x="5386917" y="4392847"/>
            <a:ext cx="5058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>
            <a:off x="5689600" y="2969593"/>
            <a:ext cx="0" cy="14232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>
            <a:off x="5181600" y="4446700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>
            <a:off x="3048000" y="4446700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75" name="Line 47"/>
          <p:cNvSpPr>
            <a:spLocks noChangeShapeType="1"/>
          </p:cNvSpPr>
          <p:nvPr/>
        </p:nvSpPr>
        <p:spPr bwMode="auto">
          <a:xfrm flipH="1">
            <a:off x="3050118" y="4656616"/>
            <a:ext cx="2131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76" name="Line 48"/>
          <p:cNvSpPr>
            <a:spLocks noChangeShapeType="1"/>
          </p:cNvSpPr>
          <p:nvPr/>
        </p:nvSpPr>
        <p:spPr bwMode="auto">
          <a:xfrm>
            <a:off x="1524000" y="5132500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77" name="Line 49"/>
          <p:cNvSpPr>
            <a:spLocks noChangeShapeType="1"/>
          </p:cNvSpPr>
          <p:nvPr/>
        </p:nvSpPr>
        <p:spPr bwMode="auto">
          <a:xfrm>
            <a:off x="6705600" y="5132500"/>
            <a:ext cx="0" cy="2626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78" name="Line 50"/>
          <p:cNvSpPr>
            <a:spLocks noChangeShapeType="1"/>
          </p:cNvSpPr>
          <p:nvPr/>
        </p:nvSpPr>
        <p:spPr bwMode="auto">
          <a:xfrm>
            <a:off x="1526118" y="5342416"/>
            <a:ext cx="5179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79" name="Rectangle 51"/>
          <p:cNvSpPr>
            <a:spLocks noChangeArrowheads="1"/>
          </p:cNvSpPr>
          <p:nvPr/>
        </p:nvSpPr>
        <p:spPr bwMode="auto">
          <a:xfrm>
            <a:off x="1968500" y="1057778"/>
            <a:ext cx="914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7,5 m.</a:t>
            </a:r>
          </a:p>
        </p:txBody>
      </p:sp>
      <p:sp>
        <p:nvSpPr>
          <p:cNvPr id="73780" name="Rectangle 52"/>
          <p:cNvSpPr>
            <a:spLocks noChangeArrowheads="1"/>
          </p:cNvSpPr>
          <p:nvPr/>
        </p:nvSpPr>
        <p:spPr bwMode="auto">
          <a:xfrm>
            <a:off x="5537200" y="1073737"/>
            <a:ext cx="914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7,5 m.</a:t>
            </a:r>
          </a:p>
        </p:txBody>
      </p:sp>
      <p:sp>
        <p:nvSpPr>
          <p:cNvPr id="73781" name="Rectangle 53"/>
          <p:cNvSpPr>
            <a:spLocks noChangeArrowheads="1"/>
          </p:cNvSpPr>
          <p:nvPr/>
        </p:nvSpPr>
        <p:spPr bwMode="auto">
          <a:xfrm>
            <a:off x="3657600" y="4370146"/>
            <a:ext cx="914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 8 m.</a:t>
            </a:r>
          </a:p>
        </p:txBody>
      </p:sp>
      <p:sp>
        <p:nvSpPr>
          <p:cNvPr id="73782" name="Rectangle 54"/>
          <p:cNvSpPr>
            <a:spLocks noChangeArrowheads="1"/>
          </p:cNvSpPr>
          <p:nvPr/>
        </p:nvSpPr>
        <p:spPr bwMode="auto">
          <a:xfrm>
            <a:off x="3657600" y="5074266"/>
            <a:ext cx="914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22 m.</a:t>
            </a:r>
          </a:p>
        </p:txBody>
      </p:sp>
      <p:sp>
        <p:nvSpPr>
          <p:cNvPr id="73783" name="Rectangle 55"/>
          <p:cNvSpPr>
            <a:spLocks noChangeArrowheads="1"/>
          </p:cNvSpPr>
          <p:nvPr/>
        </p:nvSpPr>
        <p:spPr bwMode="auto">
          <a:xfrm rot="16260000">
            <a:off x="3553814" y="318175"/>
            <a:ext cx="71427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7,5m</a:t>
            </a:r>
            <a:r>
              <a:rPr lang="es-ES_tradnl" dirty="0"/>
              <a:t>.</a:t>
            </a:r>
          </a:p>
        </p:txBody>
      </p:sp>
      <p:sp>
        <p:nvSpPr>
          <p:cNvPr id="73784" name="Rectangle 56"/>
          <p:cNvSpPr>
            <a:spLocks noChangeArrowheads="1"/>
          </p:cNvSpPr>
          <p:nvPr/>
        </p:nvSpPr>
        <p:spPr bwMode="auto">
          <a:xfrm rot="16260000">
            <a:off x="3541615" y="2414774"/>
            <a:ext cx="73734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7,5m</a:t>
            </a:r>
            <a:r>
              <a:rPr lang="es-ES_tradnl" dirty="0"/>
              <a:t>.</a:t>
            </a:r>
          </a:p>
        </p:txBody>
      </p:sp>
      <p:sp>
        <p:nvSpPr>
          <p:cNvPr id="73785" name="Rectangle 57"/>
          <p:cNvSpPr>
            <a:spLocks noChangeArrowheads="1"/>
          </p:cNvSpPr>
          <p:nvPr/>
        </p:nvSpPr>
        <p:spPr bwMode="auto">
          <a:xfrm rot="16260000">
            <a:off x="4193377" y="4535187"/>
            <a:ext cx="85712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7,5 m.</a:t>
            </a:r>
          </a:p>
        </p:txBody>
      </p:sp>
      <p:sp>
        <p:nvSpPr>
          <p:cNvPr id="73786" name="Rectangle 58"/>
          <p:cNvSpPr>
            <a:spLocks noChangeArrowheads="1"/>
          </p:cNvSpPr>
          <p:nvPr/>
        </p:nvSpPr>
        <p:spPr bwMode="auto">
          <a:xfrm rot="16260000">
            <a:off x="6765416" y="2237332"/>
            <a:ext cx="79785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41 m.</a:t>
            </a:r>
          </a:p>
        </p:txBody>
      </p:sp>
      <p:sp>
        <p:nvSpPr>
          <p:cNvPr id="73787" name="Rectangle 59"/>
          <p:cNvSpPr>
            <a:spLocks noChangeArrowheads="1"/>
          </p:cNvSpPr>
          <p:nvPr/>
        </p:nvSpPr>
        <p:spPr bwMode="auto">
          <a:xfrm rot="16260000">
            <a:off x="5191030" y="3449810"/>
            <a:ext cx="6940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9 m</a:t>
            </a:r>
            <a:r>
              <a:rPr lang="es-ES_tradnl" dirty="0"/>
              <a:t>.</a:t>
            </a:r>
          </a:p>
        </p:txBody>
      </p:sp>
      <p:sp>
        <p:nvSpPr>
          <p:cNvPr id="73788" name="Rectangle 60"/>
          <p:cNvSpPr>
            <a:spLocks noChangeArrowheads="1"/>
          </p:cNvSpPr>
          <p:nvPr/>
        </p:nvSpPr>
        <p:spPr bwMode="auto">
          <a:xfrm>
            <a:off x="4786314" y="6143644"/>
            <a:ext cx="4355571" cy="5915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1800" b="1" dirty="0" smtClean="0">
                <a:latin typeface="Arial" charset="0"/>
              </a:rPr>
              <a:t>Cantidad 8 en grupos de 4 unidades  -  área de restricción</a:t>
            </a:r>
            <a:endParaRPr lang="es-ES_tradnl" sz="1800" b="1" dirty="0">
              <a:latin typeface="Arial" charset="0"/>
            </a:endParaRPr>
          </a:p>
        </p:txBody>
      </p:sp>
      <p:sp>
        <p:nvSpPr>
          <p:cNvPr id="73789" name="Rectangle 61"/>
          <p:cNvSpPr>
            <a:spLocks noChangeArrowheads="1"/>
          </p:cNvSpPr>
          <p:nvPr/>
        </p:nvSpPr>
        <p:spPr bwMode="auto">
          <a:xfrm>
            <a:off x="7213600" y="5214950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08000" y="666351"/>
            <a:ext cx="8331200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 dirty="0">
                <a:solidFill>
                  <a:srgbClr val="000000"/>
                </a:solidFill>
                <a:latin typeface="+mj-lt"/>
              </a:rPr>
              <a:t>RECOMENDACIONES  DE ALTA IMPORTANCIA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Cuando las distancias mínimas requeridas no son posibles de respetar (agotadas todas la probables formas de ubicación) DE NINGUNA MANERA se realizará la instalación.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El garrafón debe colocarse lejos de las caídas de agua. En caso que no sea posible, se colocará una protección de chapa galvanizada.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Si en el lugar de instalación del tanque el suelo no es adecuado, se debe construir una losa de 1 x 1 para garrafones, y una plataforma de hormigón para los tanques. (Consultar medidas de la plataforma en el manual).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6401" y="316523"/>
            <a:ext cx="8432800" cy="65864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800" b="1" dirty="0">
                <a:solidFill>
                  <a:srgbClr val="000000"/>
                </a:solidFill>
                <a:latin typeface="+mj-lt"/>
              </a:rPr>
              <a:t>RECOMENDACIONES  DE ALTA IMPORTANCIA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800" dirty="0">
                <a:solidFill>
                  <a:srgbClr val="000000"/>
                </a:solidFill>
                <a:latin typeface="+mj-lt"/>
              </a:rPr>
              <a:t> Previo a la instalación de batería de tanques, se debe consultar el grupo máximo que admite cada capacidad .</a:t>
            </a:r>
          </a:p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es-AR" sz="2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es-AR" sz="2800" dirty="0">
                <a:solidFill>
                  <a:srgbClr val="000000"/>
                </a:solidFill>
                <a:latin typeface="+mj-lt"/>
              </a:rPr>
              <a:t>TODAS LA DISTANCIAS AQUÍ ESPECIFICADAS NO SOLO CUMPLEN LAS NORMAS EXIGIDAS POR LOS ENTES CONTROLADORES, SINO QUE ASEGURAN LA PREVENCIÓN DE ACCIDENTES, POR LO TANTO:</a:t>
            </a:r>
          </a:p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es-AR" sz="2800" b="1" dirty="0">
                <a:solidFill>
                  <a:srgbClr val="FF0000"/>
                </a:solidFill>
                <a:latin typeface="+mj-lt"/>
              </a:rPr>
              <a:t>NO PODEMOS </a:t>
            </a:r>
            <a:r>
              <a:rPr lang="es-AR" sz="2800" b="1" dirty="0" smtClean="0">
                <a:solidFill>
                  <a:srgbClr val="FF0000"/>
                </a:solidFill>
                <a:latin typeface="+mj-lt"/>
              </a:rPr>
              <a:t>PERMITIR </a:t>
            </a:r>
            <a:r>
              <a:rPr lang="es-AR" sz="2800" b="1" dirty="0">
                <a:solidFill>
                  <a:srgbClr val="FF0000"/>
                </a:solidFill>
                <a:latin typeface="+mj-lt"/>
              </a:rPr>
              <a:t>POR NINGUNA CAUSA QUE LAS MISMAS NO SE CUMPLAN RIGUROSAMENTE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es-AR" sz="28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304801" y="2285992"/>
            <a:ext cx="863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200" dirty="0" smtClean="0"/>
              <a:t>Sistemas de Puesta a Tierra</a:t>
            </a:r>
            <a:endParaRPr lang="es-ES_tradn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rc 2"/>
          <p:cNvSpPr>
            <a:spLocks/>
          </p:cNvSpPr>
          <p:nvPr/>
        </p:nvSpPr>
        <p:spPr bwMode="auto">
          <a:xfrm rot="10800000">
            <a:off x="6131427" y="2480531"/>
            <a:ext cx="711200" cy="353890"/>
          </a:xfrm>
          <a:custGeom>
            <a:avLst/>
            <a:gdLst>
              <a:gd name="G0" fmla="+- 0 0 0"/>
              <a:gd name="G1" fmla="+- 20700 0 0"/>
              <a:gd name="G2" fmla="+- 21600 0 0"/>
              <a:gd name="T0" fmla="*/ 6171 w 21600"/>
              <a:gd name="T1" fmla="*/ 0 h 20700"/>
              <a:gd name="T2" fmla="*/ 21600 w 21600"/>
              <a:gd name="T3" fmla="*/ 20700 h 20700"/>
              <a:gd name="T4" fmla="*/ 0 w 21600"/>
              <a:gd name="T5" fmla="*/ 20700 h 20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00" fill="none" extrusionOk="0">
                <a:moveTo>
                  <a:pt x="6170" y="0"/>
                </a:moveTo>
                <a:cubicBezTo>
                  <a:pt x="15325" y="2729"/>
                  <a:pt x="21600" y="11147"/>
                  <a:pt x="21600" y="20700"/>
                </a:cubicBezTo>
              </a:path>
              <a:path w="21600" h="20700" stroke="0" extrusionOk="0">
                <a:moveTo>
                  <a:pt x="6170" y="0"/>
                </a:moveTo>
                <a:cubicBezTo>
                  <a:pt x="15325" y="2729"/>
                  <a:pt x="21600" y="11147"/>
                  <a:pt x="21600" y="20700"/>
                </a:cubicBezTo>
                <a:lnTo>
                  <a:pt x="0" y="20700"/>
                </a:lnTo>
                <a:close/>
              </a:path>
            </a:pathLst>
          </a:custGeom>
          <a:noFill/>
          <a:ln w="101600" cap="rnd">
            <a:solidFill>
              <a:srgbClr val="96969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27" name="Rectangle 3" descr="Confeti grande"/>
          <p:cNvSpPr>
            <a:spLocks noChangeArrowheads="1"/>
          </p:cNvSpPr>
          <p:nvPr/>
        </p:nvSpPr>
        <p:spPr bwMode="auto">
          <a:xfrm>
            <a:off x="645026" y="2795955"/>
            <a:ext cx="3657600" cy="211015"/>
          </a:xfrm>
          <a:prstGeom prst="rect">
            <a:avLst/>
          </a:prstGeom>
          <a:pattFill prst="lgConfetti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 rot="5400000">
            <a:off x="5751566" y="1927470"/>
            <a:ext cx="52754" cy="101600"/>
          </a:xfrm>
          <a:prstGeom prst="rtTriangle">
            <a:avLst/>
          </a:prstGeom>
          <a:solidFill>
            <a:srgbClr val="86868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 rot="5400000">
            <a:off x="5649966" y="2032977"/>
            <a:ext cx="52754" cy="101600"/>
          </a:xfrm>
          <a:prstGeom prst="rtTriangle">
            <a:avLst/>
          </a:prstGeom>
          <a:solidFill>
            <a:srgbClr val="86868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5625544" y="1477108"/>
            <a:ext cx="101600" cy="52754"/>
          </a:xfrm>
          <a:prstGeom prst="rtTriangle">
            <a:avLst/>
          </a:prstGeom>
          <a:solidFill>
            <a:srgbClr val="86868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5727144" y="1582615"/>
            <a:ext cx="101600" cy="52754"/>
          </a:xfrm>
          <a:prstGeom prst="rtTriangle">
            <a:avLst/>
          </a:prstGeom>
          <a:solidFill>
            <a:srgbClr val="86868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607427" y="4853355"/>
            <a:ext cx="2641600" cy="263769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4810627" y="4853354"/>
            <a:ext cx="223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234" name="Rectangle 10"/>
          <p:cNvSpPr>
            <a:spLocks noChangeArrowheads="1"/>
          </p:cNvSpPr>
          <p:nvPr/>
        </p:nvSpPr>
        <p:spPr bwMode="auto">
          <a:xfrm>
            <a:off x="6639426" y="4378569"/>
            <a:ext cx="203200" cy="10550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235" name="Rectangle 11"/>
          <p:cNvSpPr>
            <a:spLocks noChangeArrowheads="1"/>
          </p:cNvSpPr>
          <p:nvPr/>
        </p:nvSpPr>
        <p:spPr bwMode="auto">
          <a:xfrm>
            <a:off x="6537827" y="4378569"/>
            <a:ext cx="203200" cy="10550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236" name="Rectangle 12"/>
          <p:cNvSpPr>
            <a:spLocks noChangeArrowheads="1"/>
          </p:cNvSpPr>
          <p:nvPr/>
        </p:nvSpPr>
        <p:spPr bwMode="auto">
          <a:xfrm>
            <a:off x="6647893" y="4330213"/>
            <a:ext cx="186267" cy="20222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4819093" y="4119196"/>
            <a:ext cx="2218266" cy="729762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rgbClr val="CBCBCB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38" name="Rectangle 14" descr="Diagonal hacia abajo ancha"/>
          <p:cNvSpPr>
            <a:spLocks noChangeArrowheads="1"/>
          </p:cNvSpPr>
          <p:nvPr/>
        </p:nvSpPr>
        <p:spPr bwMode="auto">
          <a:xfrm>
            <a:off x="3997827" y="4853354"/>
            <a:ext cx="406400" cy="580292"/>
          </a:xfrm>
          <a:prstGeom prst="rect">
            <a:avLst/>
          </a:prstGeom>
          <a:pattFill prst="wdDnDiag">
            <a:fgClr>
              <a:srgbClr val="EAEAEA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39" name="Rectangle 15" descr="Diagonal hacia abajo ancha"/>
          <p:cNvSpPr>
            <a:spLocks noChangeArrowheads="1"/>
          </p:cNvSpPr>
          <p:nvPr/>
        </p:nvSpPr>
        <p:spPr bwMode="auto">
          <a:xfrm>
            <a:off x="645027" y="4853355"/>
            <a:ext cx="3759200" cy="211015"/>
          </a:xfrm>
          <a:prstGeom prst="rect">
            <a:avLst/>
          </a:prstGeom>
          <a:pattFill prst="wdDnDiag">
            <a:fgClr>
              <a:srgbClr val="EAEAEA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40" name="Rectangle 16" descr="Diagonal hacia abajo ancha"/>
          <p:cNvSpPr>
            <a:spLocks noChangeArrowheads="1"/>
          </p:cNvSpPr>
          <p:nvPr/>
        </p:nvSpPr>
        <p:spPr bwMode="auto">
          <a:xfrm>
            <a:off x="7452226" y="4853355"/>
            <a:ext cx="406400" cy="1002323"/>
          </a:xfrm>
          <a:prstGeom prst="rect">
            <a:avLst/>
          </a:prstGeom>
          <a:pattFill prst="wdDnDiag">
            <a:fgClr>
              <a:srgbClr val="DDDDDD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>
            <a:off x="949827" y="4431323"/>
            <a:ext cx="203200" cy="0"/>
          </a:xfrm>
          <a:prstGeom prst="line">
            <a:avLst/>
          </a:prstGeom>
          <a:noFill/>
          <a:ln w="101600">
            <a:solidFill>
              <a:srgbClr val="96969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42" name="Rectangle 18" descr="Confeti pequeño"/>
          <p:cNvSpPr>
            <a:spLocks noChangeArrowheads="1"/>
          </p:cNvSpPr>
          <p:nvPr/>
        </p:nvSpPr>
        <p:spPr bwMode="auto">
          <a:xfrm>
            <a:off x="4607427" y="5117124"/>
            <a:ext cx="2641600" cy="316523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43" name="AutoShape 19" descr="Confeti pequeño"/>
          <p:cNvSpPr>
            <a:spLocks noChangeArrowheads="1"/>
          </p:cNvSpPr>
          <p:nvPr/>
        </p:nvSpPr>
        <p:spPr bwMode="auto">
          <a:xfrm rot="10800000">
            <a:off x="4505826" y="5433647"/>
            <a:ext cx="2743200" cy="369277"/>
          </a:xfrm>
          <a:prstGeom prst="rtTriangle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44" name="Rectangle 20" descr="Confeti grande"/>
          <p:cNvSpPr>
            <a:spLocks noChangeArrowheads="1"/>
          </p:cNvSpPr>
          <p:nvPr/>
        </p:nvSpPr>
        <p:spPr bwMode="auto">
          <a:xfrm>
            <a:off x="7452226" y="4589586"/>
            <a:ext cx="1219200" cy="263769"/>
          </a:xfrm>
          <a:prstGeom prst="rect">
            <a:avLst/>
          </a:prstGeom>
          <a:pattFill prst="lgConfetti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45" name="Rectangle 21" descr="Confeti grande"/>
          <p:cNvSpPr>
            <a:spLocks noChangeArrowheads="1"/>
          </p:cNvSpPr>
          <p:nvPr/>
        </p:nvSpPr>
        <p:spPr bwMode="auto">
          <a:xfrm>
            <a:off x="645027" y="4589586"/>
            <a:ext cx="3759200" cy="263769"/>
          </a:xfrm>
          <a:prstGeom prst="rect">
            <a:avLst/>
          </a:prstGeom>
          <a:pattFill prst="lgConfetti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46" name="AutoShape 22" descr="Confeti grande"/>
          <p:cNvSpPr>
            <a:spLocks noChangeArrowheads="1"/>
          </p:cNvSpPr>
          <p:nvPr/>
        </p:nvSpPr>
        <p:spPr bwMode="auto">
          <a:xfrm>
            <a:off x="7257493" y="4066442"/>
            <a:ext cx="1100667" cy="518746"/>
          </a:xfrm>
          <a:prstGeom prst="triangle">
            <a:avLst>
              <a:gd name="adj" fmla="val 0"/>
            </a:avLst>
          </a:prstGeom>
          <a:pattFill prst="lgConfetti">
            <a:fgClr>
              <a:srgbClr val="CBCBCB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47" name="AutoShape 23" descr="Confeti grande"/>
          <p:cNvSpPr>
            <a:spLocks noChangeArrowheads="1"/>
          </p:cNvSpPr>
          <p:nvPr/>
        </p:nvSpPr>
        <p:spPr bwMode="auto">
          <a:xfrm>
            <a:off x="3396693" y="4066442"/>
            <a:ext cx="1202267" cy="518746"/>
          </a:xfrm>
          <a:prstGeom prst="triangle">
            <a:avLst>
              <a:gd name="adj" fmla="val 100000"/>
            </a:avLst>
          </a:prstGeom>
          <a:pattFill prst="lgConfetti">
            <a:fgClr>
              <a:srgbClr val="CBCBCB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846110" y="1002323"/>
            <a:ext cx="2743200" cy="1793631"/>
          </a:xfrm>
          <a:prstGeom prst="rect">
            <a:avLst/>
          </a:prstGeom>
          <a:gradFill rotWithShape="0">
            <a:gsLst>
              <a:gs pos="0">
                <a:srgbClr val="EAEAEA">
                  <a:gamma/>
                  <a:shade val="100000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10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49" name="AutoShape 25" descr="Diagonal hacia arriba clara"/>
          <p:cNvSpPr>
            <a:spLocks noChangeArrowheads="1"/>
          </p:cNvSpPr>
          <p:nvPr/>
        </p:nvSpPr>
        <p:spPr bwMode="auto">
          <a:xfrm>
            <a:off x="1362577" y="1534258"/>
            <a:ext cx="1100667" cy="518746"/>
          </a:xfrm>
          <a:prstGeom prst="hexagon">
            <a:avLst>
              <a:gd name="adj" fmla="val 27537"/>
              <a:gd name="vf" fmla="val 115470"/>
            </a:avLst>
          </a:prstGeom>
          <a:pattFill prst="ltUpDiag">
            <a:fgClr>
              <a:schemeClr val="bg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50" name="Oval 26" descr="Diagonal hacia abajo clara"/>
          <p:cNvSpPr>
            <a:spLocks noChangeArrowheads="1"/>
          </p:cNvSpPr>
          <p:nvPr/>
        </p:nvSpPr>
        <p:spPr bwMode="auto">
          <a:xfrm>
            <a:off x="1150910" y="1371600"/>
            <a:ext cx="1524000" cy="844062"/>
          </a:xfrm>
          <a:prstGeom prst="ellipse">
            <a:avLst/>
          </a:prstGeom>
          <a:pattFill prst="ltDnDiag">
            <a:fgClr>
              <a:srgbClr val="868686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51" name="Rectangle 27" descr="Diagonal hacia abajo clara"/>
          <p:cNvSpPr>
            <a:spLocks noChangeArrowheads="1"/>
          </p:cNvSpPr>
          <p:nvPr/>
        </p:nvSpPr>
        <p:spPr bwMode="auto">
          <a:xfrm>
            <a:off x="5638243" y="1538654"/>
            <a:ext cx="67734" cy="509954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6036177" y="1587012"/>
            <a:ext cx="84666" cy="5187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6137776" y="1639765"/>
            <a:ext cx="287867" cy="3077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5121777" y="1692519"/>
            <a:ext cx="491067" cy="2022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6129310" y="1793631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56" name="Rectangle 32" descr="Diagonal hacia arriba clara"/>
          <p:cNvSpPr>
            <a:spLocks noChangeArrowheads="1"/>
          </p:cNvSpPr>
          <p:nvPr/>
        </p:nvSpPr>
        <p:spPr bwMode="auto">
          <a:xfrm>
            <a:off x="5435043" y="1960686"/>
            <a:ext cx="169333" cy="826477"/>
          </a:xfrm>
          <a:prstGeom prst="rect">
            <a:avLst/>
          </a:prstGeom>
          <a:pattFill prst="ltUpDi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57" name="Rectangle 33" descr="Diagonal hacia arriba clara"/>
          <p:cNvSpPr>
            <a:spLocks noChangeArrowheads="1"/>
          </p:cNvSpPr>
          <p:nvPr/>
        </p:nvSpPr>
        <p:spPr bwMode="auto">
          <a:xfrm>
            <a:off x="5435043" y="1011115"/>
            <a:ext cx="169333" cy="615462"/>
          </a:xfrm>
          <a:prstGeom prst="rect">
            <a:avLst/>
          </a:prstGeom>
          <a:pattFill prst="ltUpDi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5418110" y="1635369"/>
            <a:ext cx="0" cy="527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>
            <a:off x="5418110" y="1899138"/>
            <a:ext cx="0" cy="15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 flipH="1">
            <a:off x="5621311" y="2057400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>
            <a:off x="6332511" y="1635369"/>
            <a:ext cx="101600" cy="527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flipH="1">
            <a:off x="6336744" y="1899138"/>
            <a:ext cx="97367" cy="527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 flipH="1">
            <a:off x="6332511" y="1740877"/>
            <a:ext cx="101600" cy="527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6332511" y="1793631"/>
            <a:ext cx="101600" cy="527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>
            <a:off x="5113311" y="1740877"/>
            <a:ext cx="50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>
            <a:off x="5113311" y="1846385"/>
            <a:ext cx="50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6129311" y="260648"/>
            <a:ext cx="2542116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Pata de tanque ó aro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000" dirty="0"/>
              <a:t>inferior de “ garrafón “ </a:t>
            </a:r>
          </a:p>
        </p:txBody>
      </p:sp>
      <p:sp>
        <p:nvSpPr>
          <p:cNvPr id="52268" name="Rectangle 44"/>
          <p:cNvSpPr>
            <a:spLocks noChangeArrowheads="1"/>
          </p:cNvSpPr>
          <p:nvPr/>
        </p:nvSpPr>
        <p:spPr bwMode="auto">
          <a:xfrm>
            <a:off x="6129310" y="620689"/>
            <a:ext cx="21336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Arandela de hierro</a:t>
            </a:r>
          </a:p>
        </p:txBody>
      </p: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6120843" y="980728"/>
            <a:ext cx="265006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1000" dirty="0"/>
              <a:t>Tuerca  de bronce  Ø ½ in.  soldada con </a:t>
            </a:r>
            <a:r>
              <a:rPr lang="es-ES_tradnl" sz="1000" dirty="0" smtClean="0"/>
              <a:t>bronce a </a:t>
            </a:r>
            <a:r>
              <a:rPr lang="es-ES_tradnl" sz="1000" dirty="0"/>
              <a:t>la arandela de hierro</a:t>
            </a:r>
          </a:p>
        </p:txBody>
      </p:sp>
      <p:sp>
        <p:nvSpPr>
          <p:cNvPr id="52270" name="Rectangle 46"/>
          <p:cNvSpPr>
            <a:spLocks noChangeArrowheads="1"/>
          </p:cNvSpPr>
          <p:nvPr/>
        </p:nvSpPr>
        <p:spPr bwMode="auto">
          <a:xfrm>
            <a:off x="6434110" y="1635370"/>
            <a:ext cx="21336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000"/>
              <a:t>Tornillo de bronce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000"/>
              <a:t> cabeza exagonal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000"/>
              <a:t>Ø ½ in.</a:t>
            </a:r>
          </a:p>
        </p:txBody>
      </p:sp>
      <p:sp>
        <p:nvSpPr>
          <p:cNvPr id="52271" name="Rectangle 47"/>
          <p:cNvSpPr>
            <a:spLocks noChangeArrowheads="1"/>
          </p:cNvSpPr>
          <p:nvPr/>
        </p:nvSpPr>
        <p:spPr bwMode="auto">
          <a:xfrm>
            <a:off x="6230911" y="2215663"/>
            <a:ext cx="2440516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Terminal  indentado</a:t>
            </a:r>
          </a:p>
        </p:txBody>
      </p:sp>
      <p:sp>
        <p:nvSpPr>
          <p:cNvPr id="52272" name="Rectangle 48"/>
          <p:cNvSpPr>
            <a:spLocks noChangeArrowheads="1"/>
          </p:cNvSpPr>
          <p:nvPr/>
        </p:nvSpPr>
        <p:spPr bwMode="auto">
          <a:xfrm>
            <a:off x="6328277" y="2373924"/>
            <a:ext cx="244263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 Cable de Cu. 10 mm²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/>
              <a:t> vaina de P V C </a:t>
            </a:r>
          </a:p>
        </p:txBody>
      </p:sp>
      <p:sp useBgFill="1">
        <p:nvSpPr>
          <p:cNvPr id="52273" name="Oval 49"/>
          <p:cNvSpPr>
            <a:spLocks noChangeArrowheads="1"/>
          </p:cNvSpPr>
          <p:nvPr/>
        </p:nvSpPr>
        <p:spPr bwMode="auto">
          <a:xfrm>
            <a:off x="1260977" y="1428750"/>
            <a:ext cx="1303866" cy="72976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74" name="Oval 50"/>
          <p:cNvSpPr>
            <a:spLocks noChangeArrowheads="1"/>
          </p:cNvSpPr>
          <p:nvPr/>
        </p:nvSpPr>
        <p:spPr bwMode="auto">
          <a:xfrm>
            <a:off x="1565777" y="1587012"/>
            <a:ext cx="694266" cy="413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75" name="Rectangle 51"/>
          <p:cNvSpPr>
            <a:spLocks noChangeArrowheads="1"/>
          </p:cNvSpPr>
          <p:nvPr/>
        </p:nvSpPr>
        <p:spPr bwMode="auto">
          <a:xfrm>
            <a:off x="1658910" y="580293"/>
            <a:ext cx="3251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Soldadura  eléctrica : tomar   las debidas precauciones al  realizarla en obra</a:t>
            </a:r>
          </a:p>
        </p:txBody>
      </p:sp>
      <p:sp>
        <p:nvSpPr>
          <p:cNvPr id="52276" name="Line 52"/>
          <p:cNvSpPr>
            <a:spLocks noChangeShapeType="1"/>
          </p:cNvSpPr>
          <p:nvPr/>
        </p:nvSpPr>
        <p:spPr bwMode="auto">
          <a:xfrm>
            <a:off x="6233026" y="13716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 flipH="1">
            <a:off x="5828743" y="1371601"/>
            <a:ext cx="404283" cy="3165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78" name="Line 54"/>
          <p:cNvSpPr>
            <a:spLocks noChangeShapeType="1"/>
          </p:cNvSpPr>
          <p:nvPr/>
        </p:nvSpPr>
        <p:spPr bwMode="auto">
          <a:xfrm>
            <a:off x="6233026" y="844062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79" name="Line 55"/>
          <p:cNvSpPr>
            <a:spLocks noChangeShapeType="1"/>
          </p:cNvSpPr>
          <p:nvPr/>
        </p:nvSpPr>
        <p:spPr bwMode="auto">
          <a:xfrm flipH="1">
            <a:off x="5727144" y="844062"/>
            <a:ext cx="505883" cy="6330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80" name="Line 56"/>
          <p:cNvSpPr>
            <a:spLocks noChangeShapeType="1"/>
          </p:cNvSpPr>
          <p:nvPr/>
        </p:nvSpPr>
        <p:spPr bwMode="auto">
          <a:xfrm>
            <a:off x="6233026" y="633046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81" name="Line 57"/>
          <p:cNvSpPr>
            <a:spLocks noChangeShapeType="1"/>
          </p:cNvSpPr>
          <p:nvPr/>
        </p:nvSpPr>
        <p:spPr bwMode="auto">
          <a:xfrm flipH="1">
            <a:off x="5623425" y="633047"/>
            <a:ext cx="611718" cy="3692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82" name="AutoShape 58" descr="Diagonal hacia arriba clara"/>
          <p:cNvSpPr>
            <a:spLocks noChangeArrowheads="1"/>
          </p:cNvSpPr>
          <p:nvPr/>
        </p:nvSpPr>
        <p:spPr bwMode="auto">
          <a:xfrm>
            <a:off x="1354110" y="1529862"/>
            <a:ext cx="1117600" cy="527538"/>
          </a:xfrm>
          <a:prstGeom prst="hexagon">
            <a:avLst>
              <a:gd name="adj" fmla="val 27495"/>
              <a:gd name="vf" fmla="val 115470"/>
            </a:avLst>
          </a:prstGeom>
          <a:pattFill prst="ltUpDiag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283" name="AutoShape 59"/>
          <p:cNvSpPr>
            <a:spLocks noChangeArrowheads="1"/>
          </p:cNvSpPr>
          <p:nvPr/>
        </p:nvSpPr>
        <p:spPr bwMode="auto">
          <a:xfrm>
            <a:off x="1472644" y="1591408"/>
            <a:ext cx="880533" cy="404446"/>
          </a:xfrm>
          <a:prstGeom prst="hexagon">
            <a:avLst>
              <a:gd name="adj" fmla="val 28256"/>
              <a:gd name="vf" fmla="val 115470"/>
            </a:avLst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84" name="Oval 60"/>
          <p:cNvSpPr>
            <a:spLocks noChangeArrowheads="1"/>
          </p:cNvSpPr>
          <p:nvPr/>
        </p:nvSpPr>
        <p:spPr bwMode="auto">
          <a:xfrm>
            <a:off x="1565777" y="1587012"/>
            <a:ext cx="694266" cy="413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85" name="Rectangle 61"/>
          <p:cNvSpPr>
            <a:spLocks noChangeArrowheads="1"/>
          </p:cNvSpPr>
          <p:nvPr/>
        </p:nvSpPr>
        <p:spPr bwMode="auto">
          <a:xfrm>
            <a:off x="1354111" y="2426678"/>
            <a:ext cx="25400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Soldar con bronce</a:t>
            </a:r>
          </a:p>
        </p:txBody>
      </p:sp>
      <p:sp>
        <p:nvSpPr>
          <p:cNvPr id="52286" name="Line 62"/>
          <p:cNvSpPr>
            <a:spLocks noChangeShapeType="1"/>
          </p:cNvSpPr>
          <p:nvPr/>
        </p:nvSpPr>
        <p:spPr bwMode="auto">
          <a:xfrm>
            <a:off x="2776510" y="1213338"/>
            <a:ext cx="15261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87" name="Line 63"/>
          <p:cNvSpPr>
            <a:spLocks noChangeShapeType="1"/>
          </p:cNvSpPr>
          <p:nvPr/>
        </p:nvSpPr>
        <p:spPr bwMode="auto">
          <a:xfrm flipH="1">
            <a:off x="2370111" y="1213339"/>
            <a:ext cx="408516" cy="3692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88" name="Line 64"/>
          <p:cNvSpPr>
            <a:spLocks noChangeShapeType="1"/>
          </p:cNvSpPr>
          <p:nvPr/>
        </p:nvSpPr>
        <p:spPr bwMode="auto">
          <a:xfrm>
            <a:off x="1760510" y="949569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89" name="Line 65"/>
          <p:cNvSpPr>
            <a:spLocks noChangeShapeType="1"/>
          </p:cNvSpPr>
          <p:nvPr/>
        </p:nvSpPr>
        <p:spPr bwMode="auto">
          <a:xfrm>
            <a:off x="1762627" y="949570"/>
            <a:ext cx="99484" cy="4220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90" name="Oval 66"/>
          <p:cNvSpPr>
            <a:spLocks noChangeArrowheads="1"/>
          </p:cNvSpPr>
          <p:nvPr/>
        </p:nvSpPr>
        <p:spPr bwMode="auto">
          <a:xfrm>
            <a:off x="1690660" y="1651855"/>
            <a:ext cx="444500" cy="283552"/>
          </a:xfrm>
          <a:prstGeom prst="ellipse">
            <a:avLst/>
          </a:prstGeom>
          <a:noFill/>
          <a:ln w="476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91" name="Rectangle 67"/>
          <p:cNvSpPr>
            <a:spLocks noChangeArrowheads="1"/>
          </p:cNvSpPr>
          <p:nvPr/>
        </p:nvSpPr>
        <p:spPr bwMode="auto">
          <a:xfrm>
            <a:off x="2573311" y="2057400"/>
            <a:ext cx="1930400" cy="2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000"/>
              <a:t>Tuerca de bronce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000"/>
              <a:t> Ø ½ in.</a:t>
            </a:r>
          </a:p>
        </p:txBody>
      </p:sp>
      <p:sp>
        <p:nvSpPr>
          <p:cNvPr id="52292" name="Line 68"/>
          <p:cNvSpPr>
            <a:spLocks noChangeShapeType="1"/>
          </p:cNvSpPr>
          <p:nvPr/>
        </p:nvSpPr>
        <p:spPr bwMode="auto">
          <a:xfrm>
            <a:off x="2674911" y="2004646"/>
            <a:ext cx="142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93" name="Line 69"/>
          <p:cNvSpPr>
            <a:spLocks noChangeShapeType="1"/>
          </p:cNvSpPr>
          <p:nvPr/>
        </p:nvSpPr>
        <p:spPr bwMode="auto">
          <a:xfrm flipH="1" flipV="1">
            <a:off x="2166911" y="1899138"/>
            <a:ext cx="50800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294" name="Rectangle 70"/>
          <p:cNvSpPr>
            <a:spLocks noChangeArrowheads="1"/>
          </p:cNvSpPr>
          <p:nvPr/>
        </p:nvSpPr>
        <p:spPr bwMode="auto">
          <a:xfrm>
            <a:off x="6038294" y="2114551"/>
            <a:ext cx="184151" cy="36048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95" name="Rectangle 71"/>
          <p:cNvSpPr>
            <a:spLocks noChangeArrowheads="1"/>
          </p:cNvSpPr>
          <p:nvPr/>
        </p:nvSpPr>
        <p:spPr bwMode="auto">
          <a:xfrm>
            <a:off x="2672793" y="980729"/>
            <a:ext cx="21336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Arandela de hierro</a:t>
            </a:r>
          </a:p>
        </p:txBody>
      </p:sp>
      <p:sp>
        <p:nvSpPr>
          <p:cNvPr id="52296" name="Line 72"/>
          <p:cNvSpPr>
            <a:spLocks noChangeShapeType="1"/>
          </p:cNvSpPr>
          <p:nvPr/>
        </p:nvSpPr>
        <p:spPr bwMode="auto">
          <a:xfrm>
            <a:off x="1455711" y="2426677"/>
            <a:ext cx="16277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97" name="Line 73"/>
          <p:cNvSpPr>
            <a:spLocks noChangeShapeType="1"/>
          </p:cNvSpPr>
          <p:nvPr/>
        </p:nvSpPr>
        <p:spPr bwMode="auto">
          <a:xfrm flipV="1">
            <a:off x="1455711" y="2057401"/>
            <a:ext cx="406400" cy="3692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98" name="Rectangle 74"/>
          <p:cNvSpPr>
            <a:spLocks noChangeArrowheads="1"/>
          </p:cNvSpPr>
          <p:nvPr/>
        </p:nvSpPr>
        <p:spPr bwMode="auto">
          <a:xfrm>
            <a:off x="700564" y="211016"/>
            <a:ext cx="4373034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Pata de tanque ó </a:t>
            </a:r>
            <a:r>
              <a:rPr lang="es-ES_tradnl" sz="1000" dirty="0" smtClean="0"/>
              <a:t>aro inferior </a:t>
            </a:r>
            <a:r>
              <a:rPr lang="es-ES_tradnl" sz="1000" dirty="0"/>
              <a:t>de “ garrafón “ </a:t>
            </a:r>
          </a:p>
        </p:txBody>
      </p:sp>
      <p:sp>
        <p:nvSpPr>
          <p:cNvPr id="52299" name="Line 75"/>
          <p:cNvSpPr>
            <a:spLocks noChangeShapeType="1"/>
          </p:cNvSpPr>
          <p:nvPr/>
        </p:nvSpPr>
        <p:spPr bwMode="auto">
          <a:xfrm>
            <a:off x="642910" y="2795954"/>
            <a:ext cx="365971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11" name="Rectangle 87"/>
          <p:cNvSpPr>
            <a:spLocks noChangeArrowheads="1"/>
          </p:cNvSpPr>
          <p:nvPr/>
        </p:nvSpPr>
        <p:spPr bwMode="auto">
          <a:xfrm>
            <a:off x="5000628" y="6171384"/>
            <a:ext cx="3571900" cy="329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79375" tIns="39688" rIns="79375" bIns="39688">
            <a:spAutoFit/>
          </a:bodyPr>
          <a:lstStyle/>
          <a:p>
            <a:pPr algn="ctr" defTabSz="5588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1800" b="1" dirty="0">
                <a:latin typeface="Arial" charset="0"/>
              </a:rPr>
              <a:t> </a:t>
            </a:r>
            <a:r>
              <a:rPr lang="es-ES_tradnl" sz="1800" b="1" dirty="0" smtClean="0">
                <a:latin typeface="Arial" charset="0"/>
              </a:rPr>
              <a:t> </a:t>
            </a:r>
            <a:r>
              <a:rPr lang="es-ES_tradnl" sz="1800" b="1" dirty="0">
                <a:latin typeface="Arial" charset="0"/>
              </a:rPr>
              <a:t>DETALLES DE </a:t>
            </a:r>
            <a:r>
              <a:rPr lang="es-ES_tradnl" sz="1800" b="1" dirty="0" smtClean="0">
                <a:latin typeface="Arial" charset="0"/>
              </a:rPr>
              <a:t>EJECUCIÓN</a:t>
            </a:r>
            <a:endParaRPr lang="es-ES_tradnl" sz="1800" b="1" dirty="0">
              <a:latin typeface="Arial" charset="0"/>
            </a:endParaRPr>
          </a:p>
        </p:txBody>
      </p:sp>
      <p:sp>
        <p:nvSpPr>
          <p:cNvPr id="52312" name="Rectangle 88"/>
          <p:cNvSpPr>
            <a:spLocks noChangeArrowheads="1"/>
          </p:cNvSpPr>
          <p:nvPr/>
        </p:nvSpPr>
        <p:spPr bwMode="auto">
          <a:xfrm>
            <a:off x="4404227" y="1260599"/>
            <a:ext cx="1117600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Agujero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000"/>
              <a:t>Ø 14</a:t>
            </a:r>
          </a:p>
        </p:txBody>
      </p:sp>
      <p:sp>
        <p:nvSpPr>
          <p:cNvPr id="52313" name="Line 89"/>
          <p:cNvSpPr>
            <a:spLocks noChangeShapeType="1"/>
          </p:cNvSpPr>
          <p:nvPr/>
        </p:nvSpPr>
        <p:spPr bwMode="auto">
          <a:xfrm>
            <a:off x="4505827" y="1582615"/>
            <a:ext cx="71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14" name="Line 90"/>
          <p:cNvSpPr>
            <a:spLocks noChangeShapeType="1"/>
          </p:cNvSpPr>
          <p:nvPr/>
        </p:nvSpPr>
        <p:spPr bwMode="auto">
          <a:xfrm>
            <a:off x="5217027" y="1582615"/>
            <a:ext cx="205317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15" name="Rectangle 91"/>
          <p:cNvSpPr>
            <a:spLocks noChangeArrowheads="1"/>
          </p:cNvSpPr>
          <p:nvPr/>
        </p:nvSpPr>
        <p:spPr bwMode="auto">
          <a:xfrm>
            <a:off x="5731377" y="1639765"/>
            <a:ext cx="287867" cy="3077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16" name="AutoShape 92"/>
          <p:cNvSpPr>
            <a:spLocks noChangeArrowheads="1"/>
          </p:cNvSpPr>
          <p:nvPr/>
        </p:nvSpPr>
        <p:spPr bwMode="auto">
          <a:xfrm>
            <a:off x="5735610" y="1850781"/>
            <a:ext cx="287867" cy="96715"/>
          </a:xfrm>
          <a:prstGeom prst="octagon">
            <a:avLst>
              <a:gd name="adj" fmla="val 2928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17" name="AutoShape 93"/>
          <p:cNvSpPr>
            <a:spLocks noChangeArrowheads="1"/>
          </p:cNvSpPr>
          <p:nvPr/>
        </p:nvSpPr>
        <p:spPr bwMode="auto">
          <a:xfrm>
            <a:off x="5735610" y="1745273"/>
            <a:ext cx="287867" cy="96715"/>
          </a:xfrm>
          <a:prstGeom prst="octagon">
            <a:avLst>
              <a:gd name="adj" fmla="val 2928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18" name="AutoShape 94"/>
          <p:cNvSpPr>
            <a:spLocks noChangeArrowheads="1"/>
          </p:cNvSpPr>
          <p:nvPr/>
        </p:nvSpPr>
        <p:spPr bwMode="auto">
          <a:xfrm>
            <a:off x="5735610" y="1639767"/>
            <a:ext cx="287867" cy="96715"/>
          </a:xfrm>
          <a:prstGeom prst="octagon">
            <a:avLst>
              <a:gd name="adj" fmla="val 2928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19" name="AutoShape 95"/>
          <p:cNvSpPr>
            <a:spLocks noChangeArrowheads="1"/>
          </p:cNvSpPr>
          <p:nvPr/>
        </p:nvSpPr>
        <p:spPr bwMode="auto">
          <a:xfrm>
            <a:off x="7143193" y="3640016"/>
            <a:ext cx="1016000" cy="1002323"/>
          </a:xfrm>
          <a:prstGeom prst="parallelogram">
            <a:avLst>
              <a:gd name="adj" fmla="val 79292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20" name="Line 96"/>
          <p:cNvSpPr>
            <a:spLocks noChangeShapeType="1"/>
          </p:cNvSpPr>
          <p:nvPr/>
        </p:nvSpPr>
        <p:spPr bwMode="auto">
          <a:xfrm>
            <a:off x="645027" y="4589585"/>
            <a:ext cx="375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21" name="Rectangle 97" descr="Diagonal hacia arriba clara"/>
          <p:cNvSpPr>
            <a:spLocks noChangeArrowheads="1"/>
          </p:cNvSpPr>
          <p:nvPr/>
        </p:nvSpPr>
        <p:spPr bwMode="auto">
          <a:xfrm>
            <a:off x="1373159" y="4123593"/>
            <a:ext cx="372534" cy="87923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22" name="Rectangle 98" descr="Diagonal hacia abajo clara"/>
          <p:cNvSpPr>
            <a:spLocks noChangeArrowheads="1"/>
          </p:cNvSpPr>
          <p:nvPr/>
        </p:nvSpPr>
        <p:spPr bwMode="auto">
          <a:xfrm>
            <a:off x="4302627" y="4114800"/>
            <a:ext cx="508000" cy="105508"/>
          </a:xfrm>
          <a:prstGeom prst="rect">
            <a:avLst/>
          </a:prstGeom>
          <a:pattFill prst="ltDnDi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23" name="Rectangle 99"/>
          <p:cNvSpPr>
            <a:spLocks noChangeArrowheads="1"/>
          </p:cNvSpPr>
          <p:nvPr/>
        </p:nvSpPr>
        <p:spPr bwMode="auto">
          <a:xfrm>
            <a:off x="7054293" y="4119197"/>
            <a:ext cx="491067" cy="9671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24" name="Rectangle 100" descr="Diagonal hacia abajo clara"/>
          <p:cNvSpPr>
            <a:spLocks noChangeArrowheads="1"/>
          </p:cNvSpPr>
          <p:nvPr/>
        </p:nvSpPr>
        <p:spPr bwMode="auto">
          <a:xfrm>
            <a:off x="4607427" y="4220308"/>
            <a:ext cx="203200" cy="633046"/>
          </a:xfrm>
          <a:prstGeom prst="rect">
            <a:avLst/>
          </a:prstGeom>
          <a:pattFill prst="ltDnDi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25" name="Rectangle 101" descr="Diagonal hacia abajo clara"/>
          <p:cNvSpPr>
            <a:spLocks noChangeArrowheads="1"/>
          </p:cNvSpPr>
          <p:nvPr/>
        </p:nvSpPr>
        <p:spPr bwMode="auto">
          <a:xfrm>
            <a:off x="4302626" y="4009292"/>
            <a:ext cx="304800" cy="105508"/>
          </a:xfrm>
          <a:prstGeom prst="rect">
            <a:avLst/>
          </a:prstGeom>
          <a:pattFill prst="ltDnDi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26" name="Rectangle 102"/>
          <p:cNvSpPr>
            <a:spLocks noChangeArrowheads="1"/>
          </p:cNvSpPr>
          <p:nvPr/>
        </p:nvSpPr>
        <p:spPr bwMode="auto">
          <a:xfrm>
            <a:off x="7257493" y="4013690"/>
            <a:ext cx="287867" cy="9671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27" name="Line 103"/>
          <p:cNvSpPr>
            <a:spLocks noChangeShapeType="1"/>
          </p:cNvSpPr>
          <p:nvPr/>
        </p:nvSpPr>
        <p:spPr bwMode="auto">
          <a:xfrm>
            <a:off x="4810626" y="4114800"/>
            <a:ext cx="0" cy="7385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28" name="Line 104"/>
          <p:cNvSpPr>
            <a:spLocks noChangeShapeType="1"/>
          </p:cNvSpPr>
          <p:nvPr/>
        </p:nvSpPr>
        <p:spPr bwMode="auto">
          <a:xfrm>
            <a:off x="4302626" y="4009294"/>
            <a:ext cx="0" cy="2110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29" name="Line 105"/>
          <p:cNvSpPr>
            <a:spLocks noChangeShapeType="1"/>
          </p:cNvSpPr>
          <p:nvPr/>
        </p:nvSpPr>
        <p:spPr bwMode="auto">
          <a:xfrm>
            <a:off x="4302626" y="422030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30" name="Line 106"/>
          <p:cNvSpPr>
            <a:spLocks noChangeShapeType="1"/>
          </p:cNvSpPr>
          <p:nvPr/>
        </p:nvSpPr>
        <p:spPr bwMode="auto">
          <a:xfrm>
            <a:off x="4607426" y="4220308"/>
            <a:ext cx="0" cy="6330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31" name="Line 107"/>
          <p:cNvSpPr>
            <a:spLocks noChangeShapeType="1"/>
          </p:cNvSpPr>
          <p:nvPr/>
        </p:nvSpPr>
        <p:spPr bwMode="auto">
          <a:xfrm>
            <a:off x="4607426" y="4009292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32" name="Line 108"/>
          <p:cNvSpPr>
            <a:spLocks noChangeShapeType="1"/>
          </p:cNvSpPr>
          <p:nvPr/>
        </p:nvSpPr>
        <p:spPr bwMode="auto">
          <a:xfrm flipH="1">
            <a:off x="4302626" y="4009292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333" name="Rectangle 109"/>
          <p:cNvSpPr>
            <a:spLocks noChangeArrowheads="1"/>
          </p:cNvSpPr>
          <p:nvPr/>
        </p:nvSpPr>
        <p:spPr bwMode="auto">
          <a:xfrm>
            <a:off x="5123893" y="4013690"/>
            <a:ext cx="1862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34" name="Rectangle 110" descr="Zigzag"/>
          <p:cNvSpPr>
            <a:spLocks noChangeArrowheads="1"/>
          </p:cNvSpPr>
          <p:nvPr/>
        </p:nvSpPr>
        <p:spPr bwMode="auto">
          <a:xfrm>
            <a:off x="1271560" y="4492870"/>
            <a:ext cx="575733" cy="87923"/>
          </a:xfrm>
          <a:prstGeom prst="rect">
            <a:avLst/>
          </a:prstGeom>
          <a:pattFill prst="zigZag">
            <a:fgClr>
              <a:schemeClr val="fol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35" name="Rectangle 111" descr="Diagonal hacia abajo clara"/>
          <p:cNvSpPr>
            <a:spLocks noChangeArrowheads="1"/>
          </p:cNvSpPr>
          <p:nvPr/>
        </p:nvSpPr>
        <p:spPr bwMode="auto">
          <a:xfrm>
            <a:off x="7249026" y="4009292"/>
            <a:ext cx="304800" cy="105508"/>
          </a:xfrm>
          <a:prstGeom prst="rect">
            <a:avLst/>
          </a:prstGeom>
          <a:pattFill prst="ltDnDi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36" name="Rectangle 112" descr="Diagonal hacia abajo clara"/>
          <p:cNvSpPr>
            <a:spLocks noChangeArrowheads="1"/>
          </p:cNvSpPr>
          <p:nvPr/>
        </p:nvSpPr>
        <p:spPr bwMode="auto">
          <a:xfrm>
            <a:off x="7045827" y="4114800"/>
            <a:ext cx="508000" cy="105508"/>
          </a:xfrm>
          <a:prstGeom prst="rect">
            <a:avLst/>
          </a:prstGeom>
          <a:pattFill prst="ltDnDi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37" name="Rectangle 113" descr="Diagonal hacia abajo clara"/>
          <p:cNvSpPr>
            <a:spLocks noChangeArrowheads="1"/>
          </p:cNvSpPr>
          <p:nvPr/>
        </p:nvSpPr>
        <p:spPr bwMode="auto">
          <a:xfrm>
            <a:off x="7045827" y="4220308"/>
            <a:ext cx="203200" cy="633046"/>
          </a:xfrm>
          <a:prstGeom prst="rect">
            <a:avLst/>
          </a:prstGeom>
          <a:pattFill prst="ltDnDi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38" name="Rectangle 114" descr="Diagonal hacia arriba clara"/>
          <p:cNvSpPr>
            <a:spLocks noChangeArrowheads="1"/>
          </p:cNvSpPr>
          <p:nvPr/>
        </p:nvSpPr>
        <p:spPr bwMode="auto">
          <a:xfrm>
            <a:off x="4624359" y="4018086"/>
            <a:ext cx="2607733" cy="87923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39" name="Line 115"/>
          <p:cNvSpPr>
            <a:spLocks noChangeShapeType="1"/>
          </p:cNvSpPr>
          <p:nvPr/>
        </p:nvSpPr>
        <p:spPr bwMode="auto">
          <a:xfrm>
            <a:off x="7249026" y="4009292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40" name="Line 116"/>
          <p:cNvSpPr>
            <a:spLocks noChangeShapeType="1"/>
          </p:cNvSpPr>
          <p:nvPr/>
        </p:nvSpPr>
        <p:spPr bwMode="auto">
          <a:xfrm>
            <a:off x="7249026" y="422030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41" name="Line 117"/>
          <p:cNvSpPr>
            <a:spLocks noChangeShapeType="1"/>
          </p:cNvSpPr>
          <p:nvPr/>
        </p:nvSpPr>
        <p:spPr bwMode="auto">
          <a:xfrm>
            <a:off x="7553826" y="4009294"/>
            <a:ext cx="0" cy="2110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42" name="Line 118"/>
          <p:cNvSpPr>
            <a:spLocks noChangeShapeType="1"/>
          </p:cNvSpPr>
          <p:nvPr/>
        </p:nvSpPr>
        <p:spPr bwMode="auto">
          <a:xfrm>
            <a:off x="7045826" y="4114800"/>
            <a:ext cx="0" cy="7385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43" name="Line 119"/>
          <p:cNvSpPr>
            <a:spLocks noChangeShapeType="1"/>
          </p:cNvSpPr>
          <p:nvPr/>
        </p:nvSpPr>
        <p:spPr bwMode="auto">
          <a:xfrm>
            <a:off x="7249026" y="4220308"/>
            <a:ext cx="0" cy="6330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44" name="Rectangle 120" descr="Diagonal hacia arriba clara"/>
          <p:cNvSpPr>
            <a:spLocks noChangeArrowheads="1"/>
          </p:cNvSpPr>
          <p:nvPr/>
        </p:nvSpPr>
        <p:spPr bwMode="auto">
          <a:xfrm>
            <a:off x="4421160" y="4229101"/>
            <a:ext cx="169333" cy="1617785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45" name="Rectangle 121" descr="Diagonal hacia arriba clara"/>
          <p:cNvSpPr>
            <a:spLocks noChangeArrowheads="1"/>
          </p:cNvSpPr>
          <p:nvPr/>
        </p:nvSpPr>
        <p:spPr bwMode="auto">
          <a:xfrm>
            <a:off x="7265960" y="4229100"/>
            <a:ext cx="169333" cy="1670538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46" name="Arc 122"/>
          <p:cNvSpPr>
            <a:spLocks/>
          </p:cNvSpPr>
          <p:nvPr/>
        </p:nvSpPr>
        <p:spPr bwMode="auto">
          <a:xfrm>
            <a:off x="4903760" y="4379669"/>
            <a:ext cx="334434" cy="281354"/>
          </a:xfrm>
          <a:custGeom>
            <a:avLst/>
            <a:gdLst>
              <a:gd name="G0" fmla="+- 1302 0 0"/>
              <a:gd name="G1" fmla="+- 21600 0 0"/>
              <a:gd name="G2" fmla="+- 21600 0 0"/>
              <a:gd name="T0" fmla="*/ 0 w 22842"/>
              <a:gd name="T1" fmla="*/ 39 h 21600"/>
              <a:gd name="T2" fmla="*/ 22842 w 22842"/>
              <a:gd name="T3" fmla="*/ 19991 h 21600"/>
              <a:gd name="T4" fmla="*/ 1302 w 2284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42" h="21600" fill="none" extrusionOk="0">
                <a:moveTo>
                  <a:pt x="0" y="39"/>
                </a:moveTo>
                <a:cubicBezTo>
                  <a:pt x="433" y="13"/>
                  <a:pt x="867" y="-1"/>
                  <a:pt x="1302" y="0"/>
                </a:cubicBezTo>
                <a:cubicBezTo>
                  <a:pt x="12607" y="0"/>
                  <a:pt x="21999" y="8717"/>
                  <a:pt x="22841" y="19991"/>
                </a:cubicBezTo>
              </a:path>
              <a:path w="22842" h="21600" stroke="0" extrusionOk="0">
                <a:moveTo>
                  <a:pt x="0" y="39"/>
                </a:moveTo>
                <a:cubicBezTo>
                  <a:pt x="433" y="13"/>
                  <a:pt x="867" y="-1"/>
                  <a:pt x="1302" y="0"/>
                </a:cubicBezTo>
                <a:cubicBezTo>
                  <a:pt x="12607" y="0"/>
                  <a:pt x="21999" y="8717"/>
                  <a:pt x="22841" y="19991"/>
                </a:cubicBezTo>
                <a:lnTo>
                  <a:pt x="1302" y="21600"/>
                </a:lnTo>
                <a:close/>
              </a:path>
            </a:pathLst>
          </a:custGeom>
          <a:noFill/>
          <a:ln w="101600" cap="rnd">
            <a:solidFill>
              <a:srgbClr val="96969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47" name="Rectangle 123"/>
          <p:cNvSpPr>
            <a:spLocks noChangeArrowheads="1"/>
          </p:cNvSpPr>
          <p:nvPr/>
        </p:nvSpPr>
        <p:spPr bwMode="auto">
          <a:xfrm>
            <a:off x="1169959" y="4334609"/>
            <a:ext cx="3725334" cy="140677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348" name="Rectangle 124"/>
          <p:cNvSpPr>
            <a:spLocks noChangeArrowheads="1"/>
          </p:cNvSpPr>
          <p:nvPr/>
        </p:nvSpPr>
        <p:spPr bwMode="auto">
          <a:xfrm>
            <a:off x="5733493" y="4224705"/>
            <a:ext cx="84666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49" name="Line 125"/>
          <p:cNvSpPr>
            <a:spLocks noChangeShapeType="1"/>
          </p:cNvSpPr>
          <p:nvPr/>
        </p:nvSpPr>
        <p:spPr bwMode="auto">
          <a:xfrm>
            <a:off x="6639426" y="4378569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50" name="Rectangle 126"/>
          <p:cNvSpPr>
            <a:spLocks noChangeArrowheads="1"/>
          </p:cNvSpPr>
          <p:nvPr/>
        </p:nvSpPr>
        <p:spPr bwMode="auto">
          <a:xfrm>
            <a:off x="5843559" y="4281854"/>
            <a:ext cx="372534" cy="1670538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89804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89804"/>
                  <a:invGamma/>
                </a:srgbClr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51" name="Arc 127"/>
          <p:cNvSpPr>
            <a:spLocks/>
          </p:cNvSpPr>
          <p:nvPr/>
        </p:nvSpPr>
        <p:spPr bwMode="auto">
          <a:xfrm rot="10800000">
            <a:off x="5121777" y="4537931"/>
            <a:ext cx="700616" cy="474785"/>
          </a:xfrm>
          <a:custGeom>
            <a:avLst/>
            <a:gdLst>
              <a:gd name="G0" fmla="+- 20953 0 0"/>
              <a:gd name="G1" fmla="+- 21600 0 0"/>
              <a:gd name="G2" fmla="+- 21600 0 0"/>
              <a:gd name="T0" fmla="*/ 0 w 41511"/>
              <a:gd name="T1" fmla="*/ 16355 h 21600"/>
              <a:gd name="T2" fmla="*/ 41511 w 41511"/>
              <a:gd name="T3" fmla="*/ 14972 h 21600"/>
              <a:gd name="T4" fmla="*/ 20953 w 415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11" h="21600" fill="none" extrusionOk="0">
                <a:moveTo>
                  <a:pt x="-1" y="16354"/>
                </a:moveTo>
                <a:cubicBezTo>
                  <a:pt x="2405" y="6742"/>
                  <a:pt x="11043" y="-1"/>
                  <a:pt x="20953" y="0"/>
                </a:cubicBezTo>
                <a:cubicBezTo>
                  <a:pt x="30328" y="0"/>
                  <a:pt x="38633" y="6048"/>
                  <a:pt x="41510" y="14972"/>
                </a:cubicBezTo>
              </a:path>
              <a:path w="41511" h="21600" stroke="0" extrusionOk="0">
                <a:moveTo>
                  <a:pt x="-1" y="16354"/>
                </a:moveTo>
                <a:cubicBezTo>
                  <a:pt x="2405" y="6742"/>
                  <a:pt x="11043" y="-1"/>
                  <a:pt x="20953" y="0"/>
                </a:cubicBezTo>
                <a:cubicBezTo>
                  <a:pt x="30328" y="0"/>
                  <a:pt x="38633" y="6048"/>
                  <a:pt x="41510" y="14972"/>
                </a:cubicBezTo>
                <a:lnTo>
                  <a:pt x="20953" y="21600"/>
                </a:lnTo>
                <a:close/>
              </a:path>
            </a:pathLst>
          </a:custGeom>
          <a:noFill/>
          <a:ln w="101600" cap="rnd">
            <a:solidFill>
              <a:srgbClr val="96969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352" name="Rectangle 128"/>
          <p:cNvSpPr>
            <a:spLocks noChangeArrowheads="1"/>
          </p:cNvSpPr>
          <p:nvPr/>
        </p:nvSpPr>
        <p:spPr bwMode="auto">
          <a:xfrm>
            <a:off x="5631893" y="4541228"/>
            <a:ext cx="186267" cy="149469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353" name="Rectangle 129"/>
          <p:cNvSpPr>
            <a:spLocks noChangeArrowheads="1"/>
          </p:cNvSpPr>
          <p:nvPr/>
        </p:nvSpPr>
        <p:spPr bwMode="auto">
          <a:xfrm>
            <a:off x="5022293" y="4013690"/>
            <a:ext cx="186267" cy="9671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54" name="Line 130"/>
          <p:cNvSpPr>
            <a:spLocks noChangeShapeType="1"/>
          </p:cNvSpPr>
          <p:nvPr/>
        </p:nvSpPr>
        <p:spPr bwMode="auto">
          <a:xfrm>
            <a:off x="6334626" y="4325817"/>
            <a:ext cx="0" cy="2110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355" name="AutoShape 131"/>
          <p:cNvSpPr>
            <a:spLocks noChangeArrowheads="1"/>
          </p:cNvSpPr>
          <p:nvPr/>
        </p:nvSpPr>
        <p:spPr bwMode="auto">
          <a:xfrm>
            <a:off x="3591427" y="5275385"/>
            <a:ext cx="4978400" cy="791307"/>
          </a:xfrm>
          <a:prstGeom prst="rtTriangle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56" name="Line 132"/>
          <p:cNvSpPr>
            <a:spLocks noChangeShapeType="1"/>
          </p:cNvSpPr>
          <p:nvPr/>
        </p:nvSpPr>
        <p:spPr bwMode="auto">
          <a:xfrm>
            <a:off x="3997827" y="5328139"/>
            <a:ext cx="3860800" cy="52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57" name="Rectangle 133"/>
          <p:cNvSpPr>
            <a:spLocks noChangeArrowheads="1"/>
          </p:cNvSpPr>
          <p:nvPr/>
        </p:nvSpPr>
        <p:spPr bwMode="auto">
          <a:xfrm>
            <a:off x="1762626" y="5085185"/>
            <a:ext cx="233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Caño PVC 110 X 3,2</a:t>
            </a:r>
          </a:p>
        </p:txBody>
      </p:sp>
      <p:sp>
        <p:nvSpPr>
          <p:cNvPr id="52358" name="Rectangle 134"/>
          <p:cNvSpPr>
            <a:spLocks noChangeArrowheads="1"/>
          </p:cNvSpPr>
          <p:nvPr/>
        </p:nvSpPr>
        <p:spPr bwMode="auto">
          <a:xfrm>
            <a:off x="1965826" y="3573017"/>
            <a:ext cx="22352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  Grampa Omega </a:t>
            </a:r>
          </a:p>
        </p:txBody>
      </p:sp>
      <p:sp>
        <p:nvSpPr>
          <p:cNvPr id="52359" name="Line 135"/>
          <p:cNvSpPr>
            <a:spLocks noChangeShapeType="1"/>
          </p:cNvSpPr>
          <p:nvPr/>
        </p:nvSpPr>
        <p:spPr bwMode="auto">
          <a:xfrm>
            <a:off x="2169027" y="3798277"/>
            <a:ext cx="142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60" name="Line 136"/>
          <p:cNvSpPr>
            <a:spLocks noChangeShapeType="1"/>
          </p:cNvSpPr>
          <p:nvPr/>
        </p:nvSpPr>
        <p:spPr bwMode="auto">
          <a:xfrm flipH="1">
            <a:off x="1661027" y="3798278"/>
            <a:ext cx="508000" cy="3165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61" name="Rectangle 137"/>
          <p:cNvSpPr>
            <a:spLocks noChangeArrowheads="1"/>
          </p:cNvSpPr>
          <p:nvPr/>
        </p:nvSpPr>
        <p:spPr bwMode="auto">
          <a:xfrm>
            <a:off x="2067426" y="3789041"/>
            <a:ext cx="27432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Separador plástico</a:t>
            </a:r>
          </a:p>
        </p:txBody>
      </p:sp>
      <p:sp>
        <p:nvSpPr>
          <p:cNvPr id="52362" name="Rectangle 138"/>
          <p:cNvSpPr>
            <a:spLocks noChangeArrowheads="1"/>
          </p:cNvSpPr>
          <p:nvPr/>
        </p:nvSpPr>
        <p:spPr bwMode="auto">
          <a:xfrm>
            <a:off x="1965827" y="4005065"/>
            <a:ext cx="29464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 Caño de protección</a:t>
            </a:r>
          </a:p>
        </p:txBody>
      </p:sp>
      <p:sp>
        <p:nvSpPr>
          <p:cNvPr id="52363" name="Rectangle 139"/>
          <p:cNvSpPr>
            <a:spLocks noChangeArrowheads="1"/>
          </p:cNvSpPr>
          <p:nvPr/>
        </p:nvSpPr>
        <p:spPr bwMode="auto">
          <a:xfrm>
            <a:off x="2774394" y="5877273"/>
            <a:ext cx="2338917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 Jabalina de PAT</a:t>
            </a:r>
          </a:p>
        </p:txBody>
      </p:sp>
      <p:sp>
        <p:nvSpPr>
          <p:cNvPr id="52364" name="Rectangle 140"/>
          <p:cNvSpPr>
            <a:spLocks noChangeArrowheads="1"/>
          </p:cNvSpPr>
          <p:nvPr/>
        </p:nvSpPr>
        <p:spPr bwMode="auto">
          <a:xfrm>
            <a:off x="5718677" y="3140969"/>
            <a:ext cx="3052233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  Cámara de inspección  de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s-ES_tradnl" sz="1000" dirty="0"/>
              <a:t>  P V C  con tapa de registro</a:t>
            </a:r>
          </a:p>
        </p:txBody>
      </p:sp>
      <p:sp>
        <p:nvSpPr>
          <p:cNvPr id="52365" name="Line 141"/>
          <p:cNvSpPr>
            <a:spLocks noChangeShapeType="1"/>
          </p:cNvSpPr>
          <p:nvPr/>
        </p:nvSpPr>
        <p:spPr bwMode="auto">
          <a:xfrm flipH="1">
            <a:off x="2169026" y="4009292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66" name="Line 142"/>
          <p:cNvSpPr>
            <a:spLocks noChangeShapeType="1"/>
          </p:cNvSpPr>
          <p:nvPr/>
        </p:nvSpPr>
        <p:spPr bwMode="auto">
          <a:xfrm flipH="1">
            <a:off x="4607427" y="4853354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67" name="Line 143"/>
          <p:cNvSpPr>
            <a:spLocks noChangeShapeType="1"/>
          </p:cNvSpPr>
          <p:nvPr/>
        </p:nvSpPr>
        <p:spPr bwMode="auto">
          <a:xfrm flipH="1">
            <a:off x="7045827" y="4853354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68" name="Rectangle 144"/>
          <p:cNvSpPr>
            <a:spLocks noChangeArrowheads="1"/>
          </p:cNvSpPr>
          <p:nvPr/>
        </p:nvSpPr>
        <p:spPr bwMode="auto">
          <a:xfrm>
            <a:off x="2471710" y="5661249"/>
            <a:ext cx="21336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Material de relleno</a:t>
            </a:r>
          </a:p>
        </p:txBody>
      </p:sp>
      <p:sp>
        <p:nvSpPr>
          <p:cNvPr id="52369" name="Line 145"/>
          <p:cNvSpPr>
            <a:spLocks noChangeShapeType="1"/>
          </p:cNvSpPr>
          <p:nvPr/>
        </p:nvSpPr>
        <p:spPr bwMode="auto">
          <a:xfrm>
            <a:off x="1864227" y="5275385"/>
            <a:ext cx="254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70" name="Line 146"/>
          <p:cNvSpPr>
            <a:spLocks noChangeShapeType="1"/>
          </p:cNvSpPr>
          <p:nvPr/>
        </p:nvSpPr>
        <p:spPr bwMode="auto">
          <a:xfrm>
            <a:off x="3489826" y="3587262"/>
            <a:ext cx="193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71" name="Line 147"/>
          <p:cNvSpPr>
            <a:spLocks noChangeShapeType="1"/>
          </p:cNvSpPr>
          <p:nvPr/>
        </p:nvSpPr>
        <p:spPr bwMode="auto">
          <a:xfrm>
            <a:off x="2169026" y="5644662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72" name="Line 148"/>
          <p:cNvSpPr>
            <a:spLocks noChangeShapeType="1"/>
          </p:cNvSpPr>
          <p:nvPr/>
        </p:nvSpPr>
        <p:spPr bwMode="auto">
          <a:xfrm flipV="1">
            <a:off x="4302626" y="4958862"/>
            <a:ext cx="1219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73" name="Line 149"/>
          <p:cNvSpPr>
            <a:spLocks noChangeShapeType="1"/>
          </p:cNvSpPr>
          <p:nvPr/>
        </p:nvSpPr>
        <p:spPr bwMode="auto">
          <a:xfrm flipH="1">
            <a:off x="5928226" y="3534508"/>
            <a:ext cx="223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74" name="Line 150"/>
          <p:cNvSpPr>
            <a:spLocks noChangeShapeType="1"/>
          </p:cNvSpPr>
          <p:nvPr/>
        </p:nvSpPr>
        <p:spPr bwMode="auto">
          <a:xfrm flipH="1">
            <a:off x="5725026" y="3534509"/>
            <a:ext cx="203200" cy="4747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75" name="Rectangle 151" descr="Diagonal hacia abajo ancha"/>
          <p:cNvSpPr>
            <a:spLocks noChangeArrowheads="1"/>
          </p:cNvSpPr>
          <p:nvPr/>
        </p:nvSpPr>
        <p:spPr bwMode="auto">
          <a:xfrm>
            <a:off x="7858626" y="4853355"/>
            <a:ext cx="812800" cy="263769"/>
          </a:xfrm>
          <a:prstGeom prst="rect">
            <a:avLst/>
          </a:prstGeom>
          <a:pattFill prst="wdDnDiag">
            <a:fgClr>
              <a:srgbClr val="DDDDDD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376" name="Rectangle 152"/>
          <p:cNvSpPr>
            <a:spLocks noChangeArrowheads="1"/>
          </p:cNvSpPr>
          <p:nvPr/>
        </p:nvSpPr>
        <p:spPr bwMode="auto">
          <a:xfrm>
            <a:off x="6537826" y="4378569"/>
            <a:ext cx="101600" cy="10550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77" name="Line 153"/>
          <p:cNvSpPr>
            <a:spLocks noChangeShapeType="1"/>
          </p:cNvSpPr>
          <p:nvPr/>
        </p:nvSpPr>
        <p:spPr bwMode="auto">
          <a:xfrm flipH="1">
            <a:off x="6537826" y="4378569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78" name="Line 154"/>
          <p:cNvSpPr>
            <a:spLocks noChangeShapeType="1"/>
          </p:cNvSpPr>
          <p:nvPr/>
        </p:nvSpPr>
        <p:spPr bwMode="auto">
          <a:xfrm flipH="1">
            <a:off x="6537826" y="4484077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379" name="Rectangle 155"/>
          <p:cNvSpPr>
            <a:spLocks noChangeArrowheads="1"/>
          </p:cNvSpPr>
          <p:nvPr/>
        </p:nvSpPr>
        <p:spPr bwMode="auto">
          <a:xfrm>
            <a:off x="6656360" y="4334609"/>
            <a:ext cx="169333" cy="193431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80" name="Line 156"/>
          <p:cNvSpPr>
            <a:spLocks noChangeShapeType="1"/>
          </p:cNvSpPr>
          <p:nvPr/>
        </p:nvSpPr>
        <p:spPr bwMode="auto">
          <a:xfrm>
            <a:off x="6639426" y="4431323"/>
            <a:ext cx="20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81" name="Line 157"/>
          <p:cNvSpPr>
            <a:spLocks noChangeShapeType="1"/>
          </p:cNvSpPr>
          <p:nvPr/>
        </p:nvSpPr>
        <p:spPr bwMode="auto">
          <a:xfrm>
            <a:off x="2169026" y="4220308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82" name="Line 158"/>
          <p:cNvSpPr>
            <a:spLocks noChangeShapeType="1"/>
          </p:cNvSpPr>
          <p:nvPr/>
        </p:nvSpPr>
        <p:spPr bwMode="auto">
          <a:xfrm flipH="1">
            <a:off x="1864226" y="4220309"/>
            <a:ext cx="304800" cy="2110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83" name="Freeform 159"/>
          <p:cNvSpPr>
            <a:spLocks/>
          </p:cNvSpPr>
          <p:nvPr/>
        </p:nvSpPr>
        <p:spPr bwMode="auto">
          <a:xfrm>
            <a:off x="6233027" y="5103935"/>
            <a:ext cx="1005417" cy="18684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39" y="16"/>
              </a:cxn>
              <a:cxn ang="0">
                <a:pos x="57" y="12"/>
              </a:cxn>
              <a:cxn ang="0">
                <a:pos x="81" y="12"/>
              </a:cxn>
              <a:cxn ang="0">
                <a:pos x="123" y="12"/>
              </a:cxn>
              <a:cxn ang="0">
                <a:pos x="147" y="12"/>
              </a:cxn>
              <a:cxn ang="0">
                <a:pos x="168" y="8"/>
              </a:cxn>
              <a:cxn ang="0">
                <a:pos x="186" y="8"/>
              </a:cxn>
              <a:cxn ang="0">
                <a:pos x="198" y="8"/>
              </a:cxn>
              <a:cxn ang="0">
                <a:pos x="210" y="4"/>
              </a:cxn>
              <a:cxn ang="0">
                <a:pos x="222" y="0"/>
              </a:cxn>
              <a:cxn ang="0">
                <a:pos x="234" y="0"/>
              </a:cxn>
              <a:cxn ang="0">
                <a:pos x="261" y="0"/>
              </a:cxn>
              <a:cxn ang="0">
                <a:pos x="279" y="0"/>
              </a:cxn>
              <a:cxn ang="0">
                <a:pos x="300" y="0"/>
              </a:cxn>
              <a:cxn ang="0">
                <a:pos x="309" y="0"/>
              </a:cxn>
              <a:cxn ang="0">
                <a:pos x="318" y="0"/>
              </a:cxn>
              <a:cxn ang="0">
                <a:pos x="330" y="0"/>
              </a:cxn>
              <a:cxn ang="0">
                <a:pos x="354" y="4"/>
              </a:cxn>
              <a:cxn ang="0">
                <a:pos x="378" y="4"/>
              </a:cxn>
              <a:cxn ang="0">
                <a:pos x="396" y="4"/>
              </a:cxn>
              <a:cxn ang="0">
                <a:pos x="405" y="8"/>
              </a:cxn>
              <a:cxn ang="0">
                <a:pos x="414" y="8"/>
              </a:cxn>
              <a:cxn ang="0">
                <a:pos x="423" y="8"/>
              </a:cxn>
              <a:cxn ang="0">
                <a:pos x="435" y="8"/>
              </a:cxn>
              <a:cxn ang="0">
                <a:pos x="453" y="8"/>
              </a:cxn>
              <a:cxn ang="0">
                <a:pos x="462" y="8"/>
              </a:cxn>
              <a:cxn ang="0">
                <a:pos x="474" y="8"/>
              </a:cxn>
            </a:cxnLst>
            <a:rect l="0" t="0" r="r" b="b"/>
            <a:pathLst>
              <a:path w="475" h="17">
                <a:moveTo>
                  <a:pt x="0" y="16"/>
                </a:moveTo>
                <a:lnTo>
                  <a:pt x="39" y="16"/>
                </a:lnTo>
                <a:lnTo>
                  <a:pt x="57" y="12"/>
                </a:lnTo>
                <a:lnTo>
                  <a:pt x="81" y="12"/>
                </a:lnTo>
                <a:lnTo>
                  <a:pt x="123" y="12"/>
                </a:lnTo>
                <a:lnTo>
                  <a:pt x="147" y="12"/>
                </a:lnTo>
                <a:lnTo>
                  <a:pt x="168" y="8"/>
                </a:lnTo>
                <a:lnTo>
                  <a:pt x="186" y="8"/>
                </a:lnTo>
                <a:lnTo>
                  <a:pt x="198" y="8"/>
                </a:lnTo>
                <a:lnTo>
                  <a:pt x="210" y="4"/>
                </a:lnTo>
                <a:lnTo>
                  <a:pt x="222" y="0"/>
                </a:lnTo>
                <a:lnTo>
                  <a:pt x="234" y="0"/>
                </a:lnTo>
                <a:lnTo>
                  <a:pt x="261" y="0"/>
                </a:lnTo>
                <a:lnTo>
                  <a:pt x="279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30" y="0"/>
                </a:lnTo>
                <a:lnTo>
                  <a:pt x="354" y="4"/>
                </a:lnTo>
                <a:lnTo>
                  <a:pt x="378" y="4"/>
                </a:lnTo>
                <a:lnTo>
                  <a:pt x="396" y="4"/>
                </a:lnTo>
                <a:lnTo>
                  <a:pt x="405" y="8"/>
                </a:lnTo>
                <a:lnTo>
                  <a:pt x="414" y="8"/>
                </a:lnTo>
                <a:lnTo>
                  <a:pt x="423" y="8"/>
                </a:lnTo>
                <a:lnTo>
                  <a:pt x="435" y="8"/>
                </a:lnTo>
                <a:lnTo>
                  <a:pt x="453" y="8"/>
                </a:lnTo>
                <a:lnTo>
                  <a:pt x="462" y="8"/>
                </a:lnTo>
                <a:lnTo>
                  <a:pt x="474" y="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2384" name="Freeform 160"/>
          <p:cNvSpPr>
            <a:spLocks/>
          </p:cNvSpPr>
          <p:nvPr/>
        </p:nvSpPr>
        <p:spPr bwMode="auto">
          <a:xfrm>
            <a:off x="4607426" y="5108331"/>
            <a:ext cx="1221318" cy="18684"/>
          </a:xfrm>
          <a:custGeom>
            <a:avLst/>
            <a:gdLst/>
            <a:ahLst/>
            <a:cxnLst>
              <a:cxn ang="0">
                <a:pos x="576" y="8"/>
              </a:cxn>
              <a:cxn ang="0">
                <a:pos x="543" y="0"/>
              </a:cxn>
              <a:cxn ang="0">
                <a:pos x="519" y="0"/>
              </a:cxn>
              <a:cxn ang="0">
                <a:pos x="494" y="0"/>
              </a:cxn>
              <a:cxn ang="0">
                <a:pos x="470" y="0"/>
              </a:cxn>
              <a:cxn ang="0">
                <a:pos x="405" y="0"/>
              </a:cxn>
              <a:cxn ang="0">
                <a:pos x="381" y="8"/>
              </a:cxn>
              <a:cxn ang="0">
                <a:pos x="348" y="8"/>
              </a:cxn>
              <a:cxn ang="0">
                <a:pos x="324" y="8"/>
              </a:cxn>
              <a:cxn ang="0">
                <a:pos x="300" y="8"/>
              </a:cxn>
              <a:cxn ang="0">
                <a:pos x="275" y="8"/>
              </a:cxn>
              <a:cxn ang="0">
                <a:pos x="251" y="8"/>
              </a:cxn>
              <a:cxn ang="0">
                <a:pos x="219" y="8"/>
              </a:cxn>
              <a:cxn ang="0">
                <a:pos x="186" y="8"/>
              </a:cxn>
              <a:cxn ang="0">
                <a:pos x="162" y="8"/>
              </a:cxn>
              <a:cxn ang="0">
                <a:pos x="137" y="8"/>
              </a:cxn>
              <a:cxn ang="0">
                <a:pos x="89" y="8"/>
              </a:cxn>
              <a:cxn ang="0">
                <a:pos x="56" y="8"/>
              </a:cxn>
              <a:cxn ang="0">
                <a:pos x="32" y="8"/>
              </a:cxn>
              <a:cxn ang="0">
                <a:pos x="0" y="16"/>
              </a:cxn>
            </a:cxnLst>
            <a:rect l="0" t="0" r="r" b="b"/>
            <a:pathLst>
              <a:path w="577" h="17">
                <a:moveTo>
                  <a:pt x="576" y="8"/>
                </a:moveTo>
                <a:lnTo>
                  <a:pt x="543" y="0"/>
                </a:lnTo>
                <a:lnTo>
                  <a:pt x="519" y="0"/>
                </a:lnTo>
                <a:lnTo>
                  <a:pt x="494" y="0"/>
                </a:lnTo>
                <a:lnTo>
                  <a:pt x="470" y="0"/>
                </a:lnTo>
                <a:lnTo>
                  <a:pt x="405" y="0"/>
                </a:lnTo>
                <a:lnTo>
                  <a:pt x="381" y="8"/>
                </a:lnTo>
                <a:lnTo>
                  <a:pt x="348" y="8"/>
                </a:lnTo>
                <a:lnTo>
                  <a:pt x="324" y="8"/>
                </a:lnTo>
                <a:lnTo>
                  <a:pt x="300" y="8"/>
                </a:lnTo>
                <a:lnTo>
                  <a:pt x="275" y="8"/>
                </a:lnTo>
                <a:lnTo>
                  <a:pt x="251" y="8"/>
                </a:lnTo>
                <a:lnTo>
                  <a:pt x="219" y="8"/>
                </a:lnTo>
                <a:lnTo>
                  <a:pt x="186" y="8"/>
                </a:lnTo>
                <a:lnTo>
                  <a:pt x="162" y="8"/>
                </a:lnTo>
                <a:lnTo>
                  <a:pt x="137" y="8"/>
                </a:lnTo>
                <a:lnTo>
                  <a:pt x="89" y="8"/>
                </a:lnTo>
                <a:lnTo>
                  <a:pt x="56" y="8"/>
                </a:lnTo>
                <a:lnTo>
                  <a:pt x="32" y="8"/>
                </a:lnTo>
                <a:lnTo>
                  <a:pt x="0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2385" name="Line 161"/>
          <p:cNvSpPr>
            <a:spLocks noChangeShapeType="1"/>
          </p:cNvSpPr>
          <p:nvPr/>
        </p:nvSpPr>
        <p:spPr bwMode="auto">
          <a:xfrm>
            <a:off x="7452226" y="4589585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86" name="Rectangle 162" descr="Zigzag"/>
          <p:cNvSpPr>
            <a:spLocks noChangeArrowheads="1"/>
          </p:cNvSpPr>
          <p:nvPr/>
        </p:nvSpPr>
        <p:spPr bwMode="auto">
          <a:xfrm>
            <a:off x="1271560" y="4229101"/>
            <a:ext cx="575733" cy="87923"/>
          </a:xfrm>
          <a:prstGeom prst="rect">
            <a:avLst/>
          </a:prstGeom>
          <a:pattFill prst="zigZag">
            <a:fgClr>
              <a:schemeClr val="fol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87" name="Line 163"/>
          <p:cNvSpPr>
            <a:spLocks noChangeShapeType="1"/>
          </p:cNvSpPr>
          <p:nvPr/>
        </p:nvSpPr>
        <p:spPr bwMode="auto">
          <a:xfrm flipH="1">
            <a:off x="1864226" y="4009294"/>
            <a:ext cx="304800" cy="2110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2388" name="Rectangle 164"/>
          <p:cNvSpPr>
            <a:spLocks noChangeArrowheads="1"/>
          </p:cNvSpPr>
          <p:nvPr/>
        </p:nvSpPr>
        <p:spPr bwMode="auto">
          <a:xfrm>
            <a:off x="5437160" y="4334609"/>
            <a:ext cx="1083733" cy="193431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89" name="Line 165"/>
          <p:cNvSpPr>
            <a:spLocks noChangeShapeType="1"/>
          </p:cNvSpPr>
          <p:nvPr/>
        </p:nvSpPr>
        <p:spPr bwMode="auto">
          <a:xfrm>
            <a:off x="6334626" y="4325817"/>
            <a:ext cx="0" cy="2110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90" name="Rectangle 166"/>
          <p:cNvSpPr>
            <a:spLocks noChangeArrowheads="1"/>
          </p:cNvSpPr>
          <p:nvPr/>
        </p:nvSpPr>
        <p:spPr bwMode="auto">
          <a:xfrm>
            <a:off x="3383992" y="3356992"/>
            <a:ext cx="2440518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Terminal  </a:t>
            </a:r>
            <a:r>
              <a:rPr lang="es-ES_tradnl" sz="1000" dirty="0" err="1"/>
              <a:t>indentado</a:t>
            </a:r>
            <a:endParaRPr lang="es-ES_tradnl" sz="1000" dirty="0"/>
          </a:p>
        </p:txBody>
      </p:sp>
      <p:sp>
        <p:nvSpPr>
          <p:cNvPr id="52391" name="Rectangle 167"/>
          <p:cNvSpPr>
            <a:spLocks noChangeArrowheads="1"/>
          </p:cNvSpPr>
          <p:nvPr/>
        </p:nvSpPr>
        <p:spPr bwMode="auto">
          <a:xfrm>
            <a:off x="1957360" y="5301208"/>
            <a:ext cx="244263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 Cable de Cu. 10 mm²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 vaina de P V C </a:t>
            </a:r>
          </a:p>
        </p:txBody>
      </p:sp>
      <p:sp>
        <p:nvSpPr>
          <p:cNvPr id="52392" name="Rectangle 168"/>
          <p:cNvSpPr>
            <a:spLocks noChangeArrowheads="1"/>
          </p:cNvSpPr>
          <p:nvPr/>
        </p:nvSpPr>
        <p:spPr bwMode="auto">
          <a:xfrm>
            <a:off x="6431994" y="3645025"/>
            <a:ext cx="2338917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  </a:t>
            </a:r>
            <a:r>
              <a:rPr lang="es-ES_tradnl" sz="1000" dirty="0" err="1"/>
              <a:t>Morseto</a:t>
            </a:r>
            <a:r>
              <a:rPr lang="es-ES_tradnl" sz="1000" dirty="0"/>
              <a:t> de bronce</a:t>
            </a:r>
          </a:p>
        </p:txBody>
      </p:sp>
      <p:sp>
        <p:nvSpPr>
          <p:cNvPr id="52393" name="Line 169"/>
          <p:cNvSpPr>
            <a:spLocks noChangeShapeType="1"/>
          </p:cNvSpPr>
          <p:nvPr/>
        </p:nvSpPr>
        <p:spPr bwMode="auto">
          <a:xfrm>
            <a:off x="6639427" y="3903785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94" name="Line 170"/>
          <p:cNvSpPr>
            <a:spLocks noChangeShapeType="1"/>
          </p:cNvSpPr>
          <p:nvPr/>
        </p:nvSpPr>
        <p:spPr bwMode="auto">
          <a:xfrm flipH="1">
            <a:off x="6233026" y="3903785"/>
            <a:ext cx="406400" cy="52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95" name="Line 171"/>
          <p:cNvSpPr>
            <a:spLocks noChangeShapeType="1"/>
          </p:cNvSpPr>
          <p:nvPr/>
        </p:nvSpPr>
        <p:spPr bwMode="auto">
          <a:xfrm>
            <a:off x="2575426" y="5855677"/>
            <a:ext cx="193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96" name="Line 172"/>
          <p:cNvSpPr>
            <a:spLocks noChangeShapeType="1"/>
          </p:cNvSpPr>
          <p:nvPr/>
        </p:nvSpPr>
        <p:spPr bwMode="auto">
          <a:xfrm flipV="1">
            <a:off x="4505826" y="5328139"/>
            <a:ext cx="914400" cy="52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97" name="Line 173"/>
          <p:cNvSpPr>
            <a:spLocks noChangeShapeType="1"/>
          </p:cNvSpPr>
          <p:nvPr/>
        </p:nvSpPr>
        <p:spPr bwMode="auto">
          <a:xfrm>
            <a:off x="5420226" y="3587263"/>
            <a:ext cx="304800" cy="10550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98" name="Line 174"/>
          <p:cNvSpPr>
            <a:spLocks noChangeShapeType="1"/>
          </p:cNvSpPr>
          <p:nvPr/>
        </p:nvSpPr>
        <p:spPr bwMode="auto">
          <a:xfrm>
            <a:off x="2981827" y="6066692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399" name="Line 175"/>
          <p:cNvSpPr>
            <a:spLocks noChangeShapeType="1"/>
          </p:cNvSpPr>
          <p:nvPr/>
        </p:nvSpPr>
        <p:spPr bwMode="auto">
          <a:xfrm flipV="1">
            <a:off x="4607427" y="5222631"/>
            <a:ext cx="1422400" cy="844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00" name="Rectangle 176"/>
          <p:cNvSpPr>
            <a:spLocks noChangeArrowheads="1"/>
          </p:cNvSpPr>
          <p:nvPr/>
        </p:nvSpPr>
        <p:spPr bwMode="auto">
          <a:xfrm>
            <a:off x="7786710" y="2714620"/>
            <a:ext cx="1210203" cy="6469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  <p:sp>
        <p:nvSpPr>
          <p:cNvPr id="52401" name="Line 177"/>
          <p:cNvSpPr>
            <a:spLocks noChangeShapeType="1"/>
          </p:cNvSpPr>
          <p:nvPr/>
        </p:nvSpPr>
        <p:spPr bwMode="auto">
          <a:xfrm>
            <a:off x="746626" y="474785"/>
            <a:ext cx="193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02" name="Line 178"/>
          <p:cNvSpPr>
            <a:spLocks noChangeShapeType="1"/>
          </p:cNvSpPr>
          <p:nvPr/>
        </p:nvSpPr>
        <p:spPr bwMode="auto">
          <a:xfrm>
            <a:off x="746627" y="474785"/>
            <a:ext cx="508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03" name="Line 179"/>
          <p:cNvSpPr>
            <a:spLocks noChangeShapeType="1"/>
          </p:cNvSpPr>
          <p:nvPr/>
        </p:nvSpPr>
        <p:spPr bwMode="auto">
          <a:xfrm>
            <a:off x="5117544" y="2795954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04" name="Line 180"/>
          <p:cNvSpPr>
            <a:spLocks noChangeShapeType="1"/>
          </p:cNvSpPr>
          <p:nvPr/>
        </p:nvSpPr>
        <p:spPr bwMode="auto">
          <a:xfrm>
            <a:off x="5930343" y="2795954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05" name="Rectangle 181" descr="Confeti grande"/>
          <p:cNvSpPr>
            <a:spLocks noChangeArrowheads="1"/>
          </p:cNvSpPr>
          <p:nvPr/>
        </p:nvSpPr>
        <p:spPr bwMode="auto">
          <a:xfrm>
            <a:off x="4810626" y="2795955"/>
            <a:ext cx="1117600" cy="211015"/>
          </a:xfrm>
          <a:prstGeom prst="rect">
            <a:avLst/>
          </a:prstGeom>
          <a:pattFill prst="lgConfetti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06" name="Line 182"/>
          <p:cNvSpPr>
            <a:spLocks noChangeShapeType="1"/>
          </p:cNvSpPr>
          <p:nvPr/>
        </p:nvSpPr>
        <p:spPr bwMode="auto">
          <a:xfrm>
            <a:off x="4810626" y="2795954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07" name="Rectangle 183"/>
          <p:cNvSpPr>
            <a:spLocks noChangeArrowheads="1"/>
          </p:cNvSpPr>
          <p:nvPr/>
        </p:nvSpPr>
        <p:spPr bwMode="auto">
          <a:xfrm>
            <a:off x="1356227" y="3323493"/>
            <a:ext cx="26416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762000" lvl="4" eaLnBrk="0" hangingPunct="0">
              <a:spcBef>
                <a:spcPct val="50000"/>
              </a:spcBef>
            </a:pPr>
            <a:r>
              <a:rPr lang="es-ES_tradnl"/>
              <a:t>  </a:t>
            </a:r>
          </a:p>
        </p:txBody>
      </p:sp>
      <p:sp>
        <p:nvSpPr>
          <p:cNvPr id="52408" name="Line 184"/>
          <p:cNvSpPr>
            <a:spLocks noChangeShapeType="1"/>
          </p:cNvSpPr>
          <p:nvPr/>
        </p:nvSpPr>
        <p:spPr bwMode="auto">
          <a:xfrm flipH="1">
            <a:off x="3286627" y="3059724"/>
            <a:ext cx="3759200" cy="31652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09" name="Line 185"/>
          <p:cNvSpPr>
            <a:spLocks noChangeShapeType="1"/>
          </p:cNvSpPr>
          <p:nvPr/>
        </p:nvSpPr>
        <p:spPr bwMode="auto">
          <a:xfrm>
            <a:off x="645026" y="3587261"/>
            <a:ext cx="0" cy="844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10" name="Line 186"/>
          <p:cNvSpPr>
            <a:spLocks noChangeShapeType="1"/>
          </p:cNvSpPr>
          <p:nvPr/>
        </p:nvSpPr>
        <p:spPr bwMode="auto">
          <a:xfrm flipV="1">
            <a:off x="7045826" y="2795955"/>
            <a:ext cx="2118" cy="263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11" name="Line 187"/>
          <p:cNvSpPr>
            <a:spLocks noChangeShapeType="1"/>
          </p:cNvSpPr>
          <p:nvPr/>
        </p:nvSpPr>
        <p:spPr bwMode="auto">
          <a:xfrm>
            <a:off x="645026" y="443132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12" name="Line 188"/>
          <p:cNvSpPr>
            <a:spLocks noChangeShapeType="1"/>
          </p:cNvSpPr>
          <p:nvPr/>
        </p:nvSpPr>
        <p:spPr bwMode="auto">
          <a:xfrm>
            <a:off x="6741026" y="2795954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413" name="Rectangle 189"/>
          <p:cNvSpPr>
            <a:spLocks noChangeArrowheads="1"/>
          </p:cNvSpPr>
          <p:nvPr/>
        </p:nvSpPr>
        <p:spPr bwMode="auto">
          <a:xfrm rot="21060000">
            <a:off x="1965827" y="3008546"/>
            <a:ext cx="3251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CONTINUA </a:t>
            </a:r>
          </a:p>
        </p:txBody>
      </p:sp>
      <p:sp>
        <p:nvSpPr>
          <p:cNvPr id="52414" name="Line 190"/>
          <p:cNvSpPr>
            <a:spLocks noChangeShapeType="1"/>
          </p:cNvSpPr>
          <p:nvPr/>
        </p:nvSpPr>
        <p:spPr bwMode="auto">
          <a:xfrm flipH="1">
            <a:off x="645026" y="3481754"/>
            <a:ext cx="132080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04801" y="607055"/>
            <a:ext cx="8636000" cy="48936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 dirty="0">
                <a:solidFill>
                  <a:srgbClr val="000000"/>
                </a:solidFill>
                <a:latin typeface="+mj-lt"/>
              </a:rPr>
              <a:t>TENER EN CUENTA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La jabalina se debe colocar en la pata del tanque o en el aro inferior del garrafón.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Antes de colocar el terminal debe limar la pintura del tanque en el lugar donde lo fijará.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es-AR" sz="2400" dirty="0" smtClean="0">
                <a:solidFill>
                  <a:srgbClr val="000000"/>
                </a:solidFill>
                <a:latin typeface="+mj-lt"/>
              </a:rPr>
              <a:t>MATERIALES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El cable empleado debe ser de  </a:t>
            </a:r>
            <a:r>
              <a:rPr lang="es-AR" sz="2400" dirty="0" smtClean="0">
                <a:solidFill>
                  <a:srgbClr val="000000"/>
                </a:solidFill>
                <a:latin typeface="+mj-lt"/>
              </a:rPr>
              <a:t>10 mm 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con </a:t>
            </a:r>
            <a:r>
              <a:rPr lang="es-AR" sz="2400" dirty="0" smtClean="0">
                <a:solidFill>
                  <a:srgbClr val="000000"/>
                </a:solidFill>
                <a:latin typeface="+mj-lt"/>
              </a:rPr>
              <a:t>aislante 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de PVC.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En todos los casos se debe usar un terminal de bronce.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El caño que protege la jabalina, debe ser de PVC (110 x 3.2 </a:t>
            </a:r>
            <a:r>
              <a:rPr lang="es-AR" sz="2400" dirty="0" smtClean="0">
                <a:solidFill>
                  <a:srgbClr val="000000"/>
                </a:solidFill>
                <a:latin typeface="+mj-lt"/>
              </a:rPr>
              <a:t>mm) 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con tapa</a:t>
            </a:r>
            <a:r>
              <a:rPr lang="es-AR" sz="2400" dirty="0" smtClean="0">
                <a:solidFill>
                  <a:srgbClr val="000000"/>
                </a:solidFill>
                <a:latin typeface="+mj-lt"/>
              </a:rPr>
              <a:t>. </a:t>
            </a:r>
            <a:endParaRPr lang="es-AR" sz="24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200" dirty="0" smtClean="0"/>
              <a:t>Sistemas de Fijación</a:t>
            </a:r>
            <a:endParaRPr lang="es-ES_tradn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4217959" y="3481755"/>
            <a:ext cx="1117600" cy="1107831"/>
          </a:xfrm>
          <a:prstGeom prst="parallelogram">
            <a:avLst>
              <a:gd name="adj" fmla="val 82495"/>
            </a:avLst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795558" y="4484077"/>
            <a:ext cx="1625600" cy="10550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92358" y="3481755"/>
            <a:ext cx="203200" cy="110783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741959" y="527538"/>
            <a:ext cx="203200" cy="8440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741958" y="1371600"/>
            <a:ext cx="304800" cy="10550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469158" y="1371600"/>
            <a:ext cx="203200" cy="10550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288491" y="4176347"/>
            <a:ext cx="372534" cy="87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V="1">
            <a:off x="2693958" y="896816"/>
            <a:ext cx="0" cy="52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30" name="Rectangle 10" descr="Confeti grande"/>
          <p:cNvSpPr>
            <a:spLocks noChangeArrowheads="1"/>
          </p:cNvSpPr>
          <p:nvPr/>
        </p:nvSpPr>
        <p:spPr bwMode="auto">
          <a:xfrm>
            <a:off x="5331325" y="1477107"/>
            <a:ext cx="2948517" cy="158262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31" name="Rectangle 11" descr="Diagonal hacia arriba ancha"/>
          <p:cNvSpPr>
            <a:spLocks noChangeArrowheads="1"/>
          </p:cNvSpPr>
          <p:nvPr/>
        </p:nvSpPr>
        <p:spPr bwMode="auto">
          <a:xfrm>
            <a:off x="6349443" y="3692770"/>
            <a:ext cx="103716" cy="896815"/>
          </a:xfrm>
          <a:prstGeom prst="rect">
            <a:avLst/>
          </a:prstGeom>
          <a:pattFill prst="wdUpDiag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32" name="Rectangle 12" descr="Diagonal hacia arriba ancha"/>
          <p:cNvSpPr>
            <a:spLocks noChangeArrowheads="1"/>
          </p:cNvSpPr>
          <p:nvPr/>
        </p:nvSpPr>
        <p:spPr bwMode="auto">
          <a:xfrm>
            <a:off x="6451042" y="3692769"/>
            <a:ext cx="1524000" cy="52754"/>
          </a:xfrm>
          <a:prstGeom prst="rect">
            <a:avLst/>
          </a:prstGeom>
          <a:pattFill prst="wdUpDiag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33" name="Rectangle 13" descr="Diagonal hacia arriba ancha"/>
          <p:cNvSpPr>
            <a:spLocks noChangeArrowheads="1"/>
          </p:cNvSpPr>
          <p:nvPr/>
        </p:nvSpPr>
        <p:spPr bwMode="auto">
          <a:xfrm>
            <a:off x="7873443" y="3692770"/>
            <a:ext cx="103716" cy="896815"/>
          </a:xfrm>
          <a:prstGeom prst="rect">
            <a:avLst/>
          </a:prstGeom>
          <a:pattFill prst="wdUpDiag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34" name="Rectangle 14" descr="Confeti grande"/>
          <p:cNvSpPr>
            <a:spLocks noChangeArrowheads="1"/>
          </p:cNvSpPr>
          <p:nvPr/>
        </p:nvSpPr>
        <p:spPr bwMode="auto">
          <a:xfrm>
            <a:off x="5735608" y="4589584"/>
            <a:ext cx="2647950" cy="158262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389159" y="4009293"/>
            <a:ext cx="203200" cy="47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4217959" y="3587263"/>
            <a:ext cx="1016000" cy="1002323"/>
          </a:xfrm>
          <a:prstGeom prst="parallelogram">
            <a:avLst>
              <a:gd name="adj" fmla="val 79292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966758" y="1371600"/>
            <a:ext cx="1320800" cy="1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2084358" y="1266094"/>
            <a:ext cx="609600" cy="211015"/>
          </a:xfrm>
          <a:prstGeom prst="parallelogram">
            <a:avLst>
              <a:gd name="adj" fmla="val 74993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V="1">
            <a:off x="2389159" y="844061"/>
            <a:ext cx="81280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V="1">
            <a:off x="3506758" y="738554"/>
            <a:ext cx="111760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V="1">
            <a:off x="4421158" y="738554"/>
            <a:ext cx="0" cy="6330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6342" name="Rectangle 22"/>
          <p:cNvSpPr>
            <a:spLocks noChangeArrowheads="1"/>
          </p:cNvSpPr>
          <p:nvPr/>
        </p:nvSpPr>
        <p:spPr bwMode="auto">
          <a:xfrm>
            <a:off x="2490758" y="1266092"/>
            <a:ext cx="1219200" cy="10550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43" name="Freeform 23"/>
          <p:cNvSpPr>
            <a:spLocks/>
          </p:cNvSpPr>
          <p:nvPr/>
        </p:nvSpPr>
        <p:spPr bwMode="auto">
          <a:xfrm>
            <a:off x="3201958" y="738554"/>
            <a:ext cx="306918" cy="245086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72"/>
              </a:cxn>
              <a:cxn ang="0">
                <a:pos x="0" y="54"/>
              </a:cxn>
              <a:cxn ang="0">
                <a:pos x="0" y="36"/>
              </a:cxn>
              <a:cxn ang="0">
                <a:pos x="0" y="18"/>
              </a:cxn>
              <a:cxn ang="0">
                <a:pos x="0" y="0"/>
              </a:cxn>
              <a:cxn ang="0">
                <a:pos x="30" y="6"/>
              </a:cxn>
              <a:cxn ang="0">
                <a:pos x="41" y="24"/>
              </a:cxn>
              <a:cxn ang="0">
                <a:pos x="72" y="48"/>
              </a:cxn>
              <a:cxn ang="0">
                <a:pos x="72" y="66"/>
              </a:cxn>
              <a:cxn ang="0">
                <a:pos x="72" y="84"/>
              </a:cxn>
              <a:cxn ang="0">
                <a:pos x="72" y="102"/>
              </a:cxn>
              <a:cxn ang="0">
                <a:pos x="82" y="120"/>
              </a:cxn>
              <a:cxn ang="0">
                <a:pos x="102" y="144"/>
              </a:cxn>
              <a:cxn ang="0">
                <a:pos x="113" y="168"/>
              </a:cxn>
              <a:cxn ang="0">
                <a:pos x="113" y="186"/>
              </a:cxn>
              <a:cxn ang="0">
                <a:pos x="123" y="204"/>
              </a:cxn>
              <a:cxn ang="0">
                <a:pos x="144" y="222"/>
              </a:cxn>
              <a:cxn ang="0">
                <a:pos x="144" y="204"/>
              </a:cxn>
              <a:cxn ang="0">
                <a:pos x="144" y="186"/>
              </a:cxn>
              <a:cxn ang="0">
                <a:pos x="144" y="168"/>
              </a:cxn>
              <a:cxn ang="0">
                <a:pos x="144" y="150"/>
              </a:cxn>
              <a:cxn ang="0">
                <a:pos x="144" y="132"/>
              </a:cxn>
            </a:cxnLst>
            <a:rect l="0" t="0" r="r" b="b"/>
            <a:pathLst>
              <a:path w="145" h="223">
                <a:moveTo>
                  <a:pt x="0" y="96"/>
                </a:moveTo>
                <a:lnTo>
                  <a:pt x="0" y="72"/>
                </a:lnTo>
                <a:lnTo>
                  <a:pt x="0" y="54"/>
                </a:lnTo>
                <a:lnTo>
                  <a:pt x="0" y="36"/>
                </a:lnTo>
                <a:lnTo>
                  <a:pt x="0" y="18"/>
                </a:lnTo>
                <a:lnTo>
                  <a:pt x="0" y="0"/>
                </a:lnTo>
                <a:lnTo>
                  <a:pt x="30" y="6"/>
                </a:lnTo>
                <a:lnTo>
                  <a:pt x="41" y="24"/>
                </a:lnTo>
                <a:lnTo>
                  <a:pt x="72" y="48"/>
                </a:lnTo>
                <a:lnTo>
                  <a:pt x="72" y="66"/>
                </a:lnTo>
                <a:lnTo>
                  <a:pt x="72" y="84"/>
                </a:lnTo>
                <a:lnTo>
                  <a:pt x="72" y="102"/>
                </a:lnTo>
                <a:lnTo>
                  <a:pt x="82" y="120"/>
                </a:lnTo>
                <a:lnTo>
                  <a:pt x="102" y="144"/>
                </a:lnTo>
                <a:lnTo>
                  <a:pt x="113" y="168"/>
                </a:lnTo>
                <a:lnTo>
                  <a:pt x="113" y="186"/>
                </a:lnTo>
                <a:lnTo>
                  <a:pt x="123" y="204"/>
                </a:lnTo>
                <a:lnTo>
                  <a:pt x="144" y="222"/>
                </a:lnTo>
                <a:lnTo>
                  <a:pt x="144" y="204"/>
                </a:lnTo>
                <a:lnTo>
                  <a:pt x="144" y="186"/>
                </a:lnTo>
                <a:lnTo>
                  <a:pt x="144" y="168"/>
                </a:lnTo>
                <a:lnTo>
                  <a:pt x="144" y="150"/>
                </a:lnTo>
                <a:lnTo>
                  <a:pt x="144" y="13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1085291" y="1327640"/>
            <a:ext cx="982134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1390091" y="1063870"/>
            <a:ext cx="372534" cy="87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46" name="Rectangle 26" descr="Confeti grande"/>
          <p:cNvSpPr>
            <a:spLocks noChangeArrowheads="1"/>
          </p:cNvSpPr>
          <p:nvPr/>
        </p:nvSpPr>
        <p:spPr bwMode="auto">
          <a:xfrm>
            <a:off x="560359" y="1477107"/>
            <a:ext cx="4165600" cy="158262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>
            <a:off x="560359" y="1477108"/>
            <a:ext cx="416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1186891" y="1169378"/>
            <a:ext cx="778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49" name="AutoShape 29"/>
          <p:cNvSpPr>
            <a:spLocks noChangeArrowheads="1"/>
          </p:cNvSpPr>
          <p:nvPr/>
        </p:nvSpPr>
        <p:spPr bwMode="auto">
          <a:xfrm>
            <a:off x="1186891" y="1169378"/>
            <a:ext cx="169333" cy="140677"/>
          </a:xfrm>
          <a:prstGeom prst="octagon">
            <a:avLst>
              <a:gd name="adj" fmla="val 2928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50" name="AutoShape 30"/>
          <p:cNvSpPr>
            <a:spLocks noChangeArrowheads="1"/>
          </p:cNvSpPr>
          <p:nvPr/>
        </p:nvSpPr>
        <p:spPr bwMode="auto">
          <a:xfrm>
            <a:off x="1796491" y="1169378"/>
            <a:ext cx="169333" cy="140677"/>
          </a:xfrm>
          <a:prstGeom prst="octagon">
            <a:avLst>
              <a:gd name="adj" fmla="val 2928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51" name="AutoShape 31"/>
          <p:cNvSpPr>
            <a:spLocks noChangeArrowheads="1"/>
          </p:cNvSpPr>
          <p:nvPr/>
        </p:nvSpPr>
        <p:spPr bwMode="auto">
          <a:xfrm>
            <a:off x="1390091" y="1169378"/>
            <a:ext cx="372534" cy="140677"/>
          </a:xfrm>
          <a:prstGeom prst="octagon">
            <a:avLst>
              <a:gd name="adj" fmla="val 22894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1576358" y="896815"/>
            <a:ext cx="0" cy="8440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53" name="Rectangle 33" descr="Diagonal hacia arriba clara"/>
          <p:cNvSpPr>
            <a:spLocks noChangeArrowheads="1"/>
          </p:cNvSpPr>
          <p:nvPr/>
        </p:nvSpPr>
        <p:spPr bwMode="auto">
          <a:xfrm>
            <a:off x="2710891" y="1380393"/>
            <a:ext cx="1693333" cy="87923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>
            <a:off x="3709958" y="1266092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 flipH="1">
            <a:off x="966759" y="1477108"/>
            <a:ext cx="142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 flipH="1">
            <a:off x="966758" y="1371600"/>
            <a:ext cx="132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>
            <a:off x="966758" y="1371600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2490758" y="13716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 flipH="1">
            <a:off x="2389159" y="1266092"/>
            <a:ext cx="132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 flipH="1">
            <a:off x="2287559" y="1266092"/>
            <a:ext cx="10160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61" name="Line 41"/>
          <p:cNvSpPr>
            <a:spLocks noChangeShapeType="1"/>
          </p:cNvSpPr>
          <p:nvPr/>
        </p:nvSpPr>
        <p:spPr bwMode="auto">
          <a:xfrm flipH="1">
            <a:off x="2389159" y="1371600"/>
            <a:ext cx="10160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62" name="Rectangle 42"/>
          <p:cNvSpPr>
            <a:spLocks noChangeArrowheads="1"/>
          </p:cNvSpPr>
          <p:nvPr/>
        </p:nvSpPr>
        <p:spPr bwMode="auto">
          <a:xfrm>
            <a:off x="865159" y="4484077"/>
            <a:ext cx="1727200" cy="1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63" name="Line 43"/>
          <p:cNvSpPr>
            <a:spLocks noChangeShapeType="1"/>
          </p:cNvSpPr>
          <p:nvPr/>
        </p:nvSpPr>
        <p:spPr bwMode="auto">
          <a:xfrm>
            <a:off x="3709959" y="3481754"/>
            <a:ext cx="172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 flipV="1">
            <a:off x="2592358" y="3587263"/>
            <a:ext cx="0" cy="9495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65" name="Freeform 45"/>
          <p:cNvSpPr>
            <a:spLocks/>
          </p:cNvSpPr>
          <p:nvPr/>
        </p:nvSpPr>
        <p:spPr bwMode="auto">
          <a:xfrm>
            <a:off x="6961158" y="3376246"/>
            <a:ext cx="408517" cy="245086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72"/>
              </a:cxn>
              <a:cxn ang="0">
                <a:pos x="0" y="54"/>
              </a:cxn>
              <a:cxn ang="0">
                <a:pos x="0" y="36"/>
              </a:cxn>
              <a:cxn ang="0">
                <a:pos x="0" y="18"/>
              </a:cxn>
              <a:cxn ang="0">
                <a:pos x="0" y="0"/>
              </a:cxn>
              <a:cxn ang="0">
                <a:pos x="41" y="6"/>
              </a:cxn>
              <a:cxn ang="0">
                <a:pos x="54" y="24"/>
              </a:cxn>
              <a:cxn ang="0">
                <a:pos x="96" y="48"/>
              </a:cxn>
              <a:cxn ang="0">
                <a:pos x="96" y="66"/>
              </a:cxn>
              <a:cxn ang="0">
                <a:pos x="96" y="84"/>
              </a:cxn>
              <a:cxn ang="0">
                <a:pos x="96" y="102"/>
              </a:cxn>
              <a:cxn ang="0">
                <a:pos x="109" y="120"/>
              </a:cxn>
              <a:cxn ang="0">
                <a:pos x="137" y="144"/>
              </a:cxn>
              <a:cxn ang="0">
                <a:pos x="150" y="168"/>
              </a:cxn>
              <a:cxn ang="0">
                <a:pos x="150" y="186"/>
              </a:cxn>
              <a:cxn ang="0">
                <a:pos x="164" y="204"/>
              </a:cxn>
              <a:cxn ang="0">
                <a:pos x="192" y="222"/>
              </a:cxn>
              <a:cxn ang="0">
                <a:pos x="192" y="204"/>
              </a:cxn>
              <a:cxn ang="0">
                <a:pos x="192" y="186"/>
              </a:cxn>
              <a:cxn ang="0">
                <a:pos x="192" y="168"/>
              </a:cxn>
              <a:cxn ang="0">
                <a:pos x="192" y="150"/>
              </a:cxn>
              <a:cxn ang="0">
                <a:pos x="192" y="132"/>
              </a:cxn>
            </a:cxnLst>
            <a:rect l="0" t="0" r="r" b="b"/>
            <a:pathLst>
              <a:path w="193" h="223">
                <a:moveTo>
                  <a:pt x="0" y="96"/>
                </a:moveTo>
                <a:lnTo>
                  <a:pt x="0" y="72"/>
                </a:lnTo>
                <a:lnTo>
                  <a:pt x="0" y="54"/>
                </a:lnTo>
                <a:lnTo>
                  <a:pt x="0" y="36"/>
                </a:lnTo>
                <a:lnTo>
                  <a:pt x="0" y="18"/>
                </a:lnTo>
                <a:lnTo>
                  <a:pt x="0" y="0"/>
                </a:lnTo>
                <a:lnTo>
                  <a:pt x="41" y="6"/>
                </a:lnTo>
                <a:lnTo>
                  <a:pt x="54" y="24"/>
                </a:lnTo>
                <a:lnTo>
                  <a:pt x="96" y="48"/>
                </a:lnTo>
                <a:lnTo>
                  <a:pt x="96" y="66"/>
                </a:lnTo>
                <a:lnTo>
                  <a:pt x="96" y="84"/>
                </a:lnTo>
                <a:lnTo>
                  <a:pt x="96" y="102"/>
                </a:lnTo>
                <a:lnTo>
                  <a:pt x="109" y="120"/>
                </a:lnTo>
                <a:lnTo>
                  <a:pt x="137" y="144"/>
                </a:lnTo>
                <a:lnTo>
                  <a:pt x="150" y="168"/>
                </a:lnTo>
                <a:lnTo>
                  <a:pt x="150" y="186"/>
                </a:lnTo>
                <a:lnTo>
                  <a:pt x="164" y="204"/>
                </a:lnTo>
                <a:lnTo>
                  <a:pt x="192" y="222"/>
                </a:lnTo>
                <a:lnTo>
                  <a:pt x="192" y="204"/>
                </a:lnTo>
                <a:lnTo>
                  <a:pt x="192" y="186"/>
                </a:lnTo>
                <a:lnTo>
                  <a:pt x="192" y="168"/>
                </a:lnTo>
                <a:lnTo>
                  <a:pt x="192" y="150"/>
                </a:lnTo>
                <a:lnTo>
                  <a:pt x="192" y="13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6366" name="Rectangle 46"/>
          <p:cNvSpPr>
            <a:spLocks noChangeArrowheads="1"/>
          </p:cNvSpPr>
          <p:nvPr/>
        </p:nvSpPr>
        <p:spPr bwMode="auto">
          <a:xfrm>
            <a:off x="983691" y="4440117"/>
            <a:ext cx="982134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67" name="Rectangle 47" descr="Confeti grande"/>
          <p:cNvSpPr>
            <a:spLocks noChangeArrowheads="1"/>
          </p:cNvSpPr>
          <p:nvPr/>
        </p:nvSpPr>
        <p:spPr bwMode="auto">
          <a:xfrm>
            <a:off x="560358" y="4589584"/>
            <a:ext cx="4267200" cy="158262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>
            <a:off x="560358" y="4589585"/>
            <a:ext cx="426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69" name="Rectangle 49"/>
          <p:cNvSpPr>
            <a:spLocks noChangeArrowheads="1"/>
          </p:cNvSpPr>
          <p:nvPr/>
        </p:nvSpPr>
        <p:spPr bwMode="auto">
          <a:xfrm>
            <a:off x="1085292" y="4281855"/>
            <a:ext cx="778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auto">
          <a:xfrm>
            <a:off x="1085292" y="4281855"/>
            <a:ext cx="169333" cy="140677"/>
          </a:xfrm>
          <a:prstGeom prst="octagon">
            <a:avLst>
              <a:gd name="adj" fmla="val 2928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71" name="AutoShape 51"/>
          <p:cNvSpPr>
            <a:spLocks noChangeArrowheads="1"/>
          </p:cNvSpPr>
          <p:nvPr/>
        </p:nvSpPr>
        <p:spPr bwMode="auto">
          <a:xfrm>
            <a:off x="1694892" y="4281855"/>
            <a:ext cx="169333" cy="140677"/>
          </a:xfrm>
          <a:prstGeom prst="octagon">
            <a:avLst>
              <a:gd name="adj" fmla="val 2928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72" name="AutoShape 52"/>
          <p:cNvSpPr>
            <a:spLocks noChangeArrowheads="1"/>
          </p:cNvSpPr>
          <p:nvPr/>
        </p:nvSpPr>
        <p:spPr bwMode="auto">
          <a:xfrm>
            <a:off x="1288491" y="4281855"/>
            <a:ext cx="372534" cy="140677"/>
          </a:xfrm>
          <a:prstGeom prst="octagon">
            <a:avLst>
              <a:gd name="adj" fmla="val 2079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73" name="Line 53"/>
          <p:cNvSpPr>
            <a:spLocks noChangeShapeType="1"/>
          </p:cNvSpPr>
          <p:nvPr/>
        </p:nvSpPr>
        <p:spPr bwMode="auto">
          <a:xfrm>
            <a:off x="1474758" y="4114800"/>
            <a:ext cx="0" cy="73855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74" name="Rectangle 54"/>
          <p:cNvSpPr>
            <a:spLocks noChangeArrowheads="1"/>
          </p:cNvSpPr>
          <p:nvPr/>
        </p:nvSpPr>
        <p:spPr bwMode="auto">
          <a:xfrm>
            <a:off x="2592358" y="4484077"/>
            <a:ext cx="1727200" cy="1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75" name="Line 55"/>
          <p:cNvSpPr>
            <a:spLocks noChangeShapeType="1"/>
          </p:cNvSpPr>
          <p:nvPr/>
        </p:nvSpPr>
        <p:spPr bwMode="auto">
          <a:xfrm flipH="1">
            <a:off x="865158" y="4484077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76" name="Line 56"/>
          <p:cNvSpPr>
            <a:spLocks noChangeShapeType="1"/>
          </p:cNvSpPr>
          <p:nvPr/>
        </p:nvSpPr>
        <p:spPr bwMode="auto">
          <a:xfrm>
            <a:off x="865158" y="4484077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77" name="Rectangle 57"/>
          <p:cNvSpPr>
            <a:spLocks noChangeArrowheads="1"/>
          </p:cNvSpPr>
          <p:nvPr/>
        </p:nvSpPr>
        <p:spPr bwMode="auto">
          <a:xfrm>
            <a:off x="2592358" y="3587263"/>
            <a:ext cx="203200" cy="8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78" name="Line 58"/>
          <p:cNvSpPr>
            <a:spLocks noChangeShapeType="1"/>
          </p:cNvSpPr>
          <p:nvPr/>
        </p:nvSpPr>
        <p:spPr bwMode="auto">
          <a:xfrm>
            <a:off x="2592358" y="3481755"/>
            <a:ext cx="0" cy="11078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79" name="Line 59"/>
          <p:cNvSpPr>
            <a:spLocks noChangeShapeType="1"/>
          </p:cNvSpPr>
          <p:nvPr/>
        </p:nvSpPr>
        <p:spPr bwMode="auto">
          <a:xfrm>
            <a:off x="2795558" y="3481755"/>
            <a:ext cx="0" cy="10023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80" name="Line 60"/>
          <p:cNvSpPr>
            <a:spLocks noChangeShapeType="1"/>
          </p:cNvSpPr>
          <p:nvPr/>
        </p:nvSpPr>
        <p:spPr bwMode="auto">
          <a:xfrm>
            <a:off x="2795558" y="4484077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81" name="Line 61"/>
          <p:cNvSpPr>
            <a:spLocks noChangeShapeType="1"/>
          </p:cNvSpPr>
          <p:nvPr/>
        </p:nvSpPr>
        <p:spPr bwMode="auto">
          <a:xfrm>
            <a:off x="2490758" y="3481754"/>
            <a:ext cx="71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82" name="Line 62"/>
          <p:cNvSpPr>
            <a:spLocks noChangeShapeType="1"/>
          </p:cNvSpPr>
          <p:nvPr/>
        </p:nvSpPr>
        <p:spPr bwMode="auto">
          <a:xfrm flipH="1">
            <a:off x="4319559" y="3481755"/>
            <a:ext cx="812800" cy="10023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83" name="Line 63"/>
          <p:cNvSpPr>
            <a:spLocks noChangeShapeType="1"/>
          </p:cNvSpPr>
          <p:nvPr/>
        </p:nvSpPr>
        <p:spPr bwMode="auto">
          <a:xfrm flipH="1">
            <a:off x="4421158" y="3481755"/>
            <a:ext cx="914400" cy="11078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84" name="Line 64"/>
          <p:cNvSpPr>
            <a:spLocks noChangeShapeType="1"/>
          </p:cNvSpPr>
          <p:nvPr/>
        </p:nvSpPr>
        <p:spPr bwMode="auto">
          <a:xfrm>
            <a:off x="2693958" y="458958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85" name="Line 65"/>
          <p:cNvSpPr>
            <a:spLocks noChangeShapeType="1"/>
          </p:cNvSpPr>
          <p:nvPr/>
        </p:nvSpPr>
        <p:spPr bwMode="auto">
          <a:xfrm flipV="1">
            <a:off x="2389158" y="3745523"/>
            <a:ext cx="0" cy="7385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86" name="AutoShape 66"/>
          <p:cNvSpPr>
            <a:spLocks noChangeArrowheads="1"/>
          </p:cNvSpPr>
          <p:nvPr/>
        </p:nvSpPr>
        <p:spPr bwMode="auto">
          <a:xfrm rot="16200000">
            <a:off x="2442401" y="3599636"/>
            <a:ext cx="96715" cy="186267"/>
          </a:xfrm>
          <a:prstGeom prst="rtTriangle">
            <a:avLst/>
          </a:prstGeom>
          <a:solidFill>
            <a:srgbClr val="86868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87" name="AutoShape 67"/>
          <p:cNvSpPr>
            <a:spLocks noChangeArrowheads="1"/>
          </p:cNvSpPr>
          <p:nvPr/>
        </p:nvSpPr>
        <p:spPr bwMode="auto">
          <a:xfrm>
            <a:off x="7469158" y="527540"/>
            <a:ext cx="914400" cy="949569"/>
          </a:xfrm>
          <a:prstGeom prst="parallelogram">
            <a:avLst>
              <a:gd name="adj" fmla="val 78694"/>
            </a:avLst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88" name="Line 68"/>
          <p:cNvSpPr>
            <a:spLocks noChangeShapeType="1"/>
          </p:cNvSpPr>
          <p:nvPr/>
        </p:nvSpPr>
        <p:spPr bwMode="auto">
          <a:xfrm>
            <a:off x="7367559" y="527538"/>
            <a:ext cx="111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89" name="Line 69"/>
          <p:cNvSpPr>
            <a:spLocks noChangeShapeType="1"/>
          </p:cNvSpPr>
          <p:nvPr/>
        </p:nvSpPr>
        <p:spPr bwMode="auto">
          <a:xfrm flipV="1">
            <a:off x="5739842" y="527540"/>
            <a:ext cx="0" cy="9495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90" name="Freeform 70"/>
          <p:cNvSpPr>
            <a:spLocks/>
          </p:cNvSpPr>
          <p:nvPr/>
        </p:nvSpPr>
        <p:spPr bwMode="auto">
          <a:xfrm>
            <a:off x="6959043" y="422031"/>
            <a:ext cx="408516" cy="245086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72"/>
              </a:cxn>
              <a:cxn ang="0">
                <a:pos x="0" y="54"/>
              </a:cxn>
              <a:cxn ang="0">
                <a:pos x="0" y="36"/>
              </a:cxn>
              <a:cxn ang="0">
                <a:pos x="0" y="18"/>
              </a:cxn>
              <a:cxn ang="0">
                <a:pos x="0" y="0"/>
              </a:cxn>
              <a:cxn ang="0">
                <a:pos x="41" y="6"/>
              </a:cxn>
              <a:cxn ang="0">
                <a:pos x="54" y="24"/>
              </a:cxn>
              <a:cxn ang="0">
                <a:pos x="96" y="48"/>
              </a:cxn>
              <a:cxn ang="0">
                <a:pos x="96" y="66"/>
              </a:cxn>
              <a:cxn ang="0">
                <a:pos x="96" y="84"/>
              </a:cxn>
              <a:cxn ang="0">
                <a:pos x="96" y="102"/>
              </a:cxn>
              <a:cxn ang="0">
                <a:pos x="109" y="120"/>
              </a:cxn>
              <a:cxn ang="0">
                <a:pos x="137" y="144"/>
              </a:cxn>
              <a:cxn ang="0">
                <a:pos x="150" y="168"/>
              </a:cxn>
              <a:cxn ang="0">
                <a:pos x="150" y="186"/>
              </a:cxn>
              <a:cxn ang="0">
                <a:pos x="164" y="204"/>
              </a:cxn>
              <a:cxn ang="0">
                <a:pos x="192" y="222"/>
              </a:cxn>
              <a:cxn ang="0">
                <a:pos x="192" y="204"/>
              </a:cxn>
              <a:cxn ang="0">
                <a:pos x="192" y="186"/>
              </a:cxn>
              <a:cxn ang="0">
                <a:pos x="192" y="168"/>
              </a:cxn>
              <a:cxn ang="0">
                <a:pos x="192" y="150"/>
              </a:cxn>
              <a:cxn ang="0">
                <a:pos x="192" y="132"/>
              </a:cxn>
            </a:cxnLst>
            <a:rect l="0" t="0" r="r" b="b"/>
            <a:pathLst>
              <a:path w="193" h="223">
                <a:moveTo>
                  <a:pt x="0" y="96"/>
                </a:moveTo>
                <a:lnTo>
                  <a:pt x="0" y="72"/>
                </a:lnTo>
                <a:lnTo>
                  <a:pt x="0" y="54"/>
                </a:lnTo>
                <a:lnTo>
                  <a:pt x="0" y="36"/>
                </a:lnTo>
                <a:lnTo>
                  <a:pt x="0" y="18"/>
                </a:lnTo>
                <a:lnTo>
                  <a:pt x="0" y="0"/>
                </a:lnTo>
                <a:lnTo>
                  <a:pt x="41" y="6"/>
                </a:lnTo>
                <a:lnTo>
                  <a:pt x="54" y="24"/>
                </a:lnTo>
                <a:lnTo>
                  <a:pt x="96" y="48"/>
                </a:lnTo>
                <a:lnTo>
                  <a:pt x="96" y="66"/>
                </a:lnTo>
                <a:lnTo>
                  <a:pt x="96" y="84"/>
                </a:lnTo>
                <a:lnTo>
                  <a:pt x="96" y="102"/>
                </a:lnTo>
                <a:lnTo>
                  <a:pt x="109" y="120"/>
                </a:lnTo>
                <a:lnTo>
                  <a:pt x="137" y="144"/>
                </a:lnTo>
                <a:lnTo>
                  <a:pt x="150" y="168"/>
                </a:lnTo>
                <a:lnTo>
                  <a:pt x="150" y="186"/>
                </a:lnTo>
                <a:lnTo>
                  <a:pt x="164" y="204"/>
                </a:lnTo>
                <a:lnTo>
                  <a:pt x="192" y="222"/>
                </a:lnTo>
                <a:lnTo>
                  <a:pt x="192" y="204"/>
                </a:lnTo>
                <a:lnTo>
                  <a:pt x="192" y="186"/>
                </a:lnTo>
                <a:lnTo>
                  <a:pt x="192" y="168"/>
                </a:lnTo>
                <a:lnTo>
                  <a:pt x="192" y="150"/>
                </a:lnTo>
                <a:lnTo>
                  <a:pt x="192" y="13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6391" name="Rectangle 71"/>
          <p:cNvSpPr>
            <a:spLocks noChangeArrowheads="1"/>
          </p:cNvSpPr>
          <p:nvPr/>
        </p:nvSpPr>
        <p:spPr bwMode="auto">
          <a:xfrm>
            <a:off x="5737725" y="1371600"/>
            <a:ext cx="1727200" cy="1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92" name="Line 72"/>
          <p:cNvSpPr>
            <a:spLocks noChangeShapeType="1"/>
          </p:cNvSpPr>
          <p:nvPr/>
        </p:nvSpPr>
        <p:spPr bwMode="auto">
          <a:xfrm flipH="1">
            <a:off x="5940925" y="527538"/>
            <a:ext cx="2118" cy="844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93" name="Line 73"/>
          <p:cNvSpPr>
            <a:spLocks noChangeShapeType="1"/>
          </p:cNvSpPr>
          <p:nvPr/>
        </p:nvSpPr>
        <p:spPr bwMode="auto">
          <a:xfrm>
            <a:off x="5945159" y="1371600"/>
            <a:ext cx="16234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94" name="Line 74"/>
          <p:cNvSpPr>
            <a:spLocks noChangeShapeType="1"/>
          </p:cNvSpPr>
          <p:nvPr/>
        </p:nvSpPr>
        <p:spPr bwMode="auto">
          <a:xfrm flipH="1">
            <a:off x="7566524" y="527538"/>
            <a:ext cx="611718" cy="844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95" name="Line 75"/>
          <p:cNvSpPr>
            <a:spLocks noChangeShapeType="1"/>
          </p:cNvSpPr>
          <p:nvPr/>
        </p:nvSpPr>
        <p:spPr bwMode="auto">
          <a:xfrm flipH="1">
            <a:off x="7672358" y="527540"/>
            <a:ext cx="711200" cy="9495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96" name="Line 76"/>
          <p:cNvSpPr>
            <a:spLocks noChangeShapeType="1"/>
          </p:cNvSpPr>
          <p:nvPr/>
        </p:nvSpPr>
        <p:spPr bwMode="auto">
          <a:xfrm>
            <a:off x="5737725" y="1477108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97" name="Rectangle 77"/>
          <p:cNvSpPr>
            <a:spLocks noChangeArrowheads="1"/>
          </p:cNvSpPr>
          <p:nvPr/>
        </p:nvSpPr>
        <p:spPr bwMode="auto">
          <a:xfrm>
            <a:off x="6146243" y="1371600"/>
            <a:ext cx="1320800" cy="1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98" name="Rectangle 78"/>
          <p:cNvSpPr>
            <a:spLocks noChangeArrowheads="1"/>
          </p:cNvSpPr>
          <p:nvPr/>
        </p:nvSpPr>
        <p:spPr bwMode="auto">
          <a:xfrm>
            <a:off x="6264775" y="1327640"/>
            <a:ext cx="982134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399" name="Rectangle 79"/>
          <p:cNvSpPr>
            <a:spLocks noChangeArrowheads="1"/>
          </p:cNvSpPr>
          <p:nvPr/>
        </p:nvSpPr>
        <p:spPr bwMode="auto">
          <a:xfrm>
            <a:off x="6569575" y="1063870"/>
            <a:ext cx="372534" cy="87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00" name="Rectangle 80"/>
          <p:cNvSpPr>
            <a:spLocks noChangeArrowheads="1"/>
          </p:cNvSpPr>
          <p:nvPr/>
        </p:nvSpPr>
        <p:spPr bwMode="auto">
          <a:xfrm>
            <a:off x="6366376" y="1169378"/>
            <a:ext cx="778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01" name="AutoShape 81"/>
          <p:cNvSpPr>
            <a:spLocks noChangeArrowheads="1"/>
          </p:cNvSpPr>
          <p:nvPr/>
        </p:nvSpPr>
        <p:spPr bwMode="auto">
          <a:xfrm>
            <a:off x="6366376" y="1169378"/>
            <a:ext cx="169333" cy="140677"/>
          </a:xfrm>
          <a:prstGeom prst="octagon">
            <a:avLst>
              <a:gd name="adj" fmla="val 2928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02" name="AutoShape 82"/>
          <p:cNvSpPr>
            <a:spLocks noChangeArrowheads="1"/>
          </p:cNvSpPr>
          <p:nvPr/>
        </p:nvSpPr>
        <p:spPr bwMode="auto">
          <a:xfrm>
            <a:off x="6975976" y="1169378"/>
            <a:ext cx="169333" cy="140677"/>
          </a:xfrm>
          <a:prstGeom prst="octagon">
            <a:avLst>
              <a:gd name="adj" fmla="val 2928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03" name="AutoShape 83"/>
          <p:cNvSpPr>
            <a:spLocks noChangeArrowheads="1"/>
          </p:cNvSpPr>
          <p:nvPr/>
        </p:nvSpPr>
        <p:spPr bwMode="auto">
          <a:xfrm>
            <a:off x="6569575" y="1169378"/>
            <a:ext cx="372534" cy="140677"/>
          </a:xfrm>
          <a:prstGeom prst="octagon">
            <a:avLst>
              <a:gd name="adj" fmla="val 2079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04" name="Line 84"/>
          <p:cNvSpPr>
            <a:spLocks noChangeShapeType="1"/>
          </p:cNvSpPr>
          <p:nvPr/>
        </p:nvSpPr>
        <p:spPr bwMode="auto">
          <a:xfrm>
            <a:off x="6757958" y="1002323"/>
            <a:ext cx="0" cy="73855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05" name="Line 85"/>
          <p:cNvSpPr>
            <a:spLocks noChangeShapeType="1"/>
          </p:cNvSpPr>
          <p:nvPr/>
        </p:nvSpPr>
        <p:spPr bwMode="auto">
          <a:xfrm flipH="1">
            <a:off x="6146242" y="1477108"/>
            <a:ext cx="142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06" name="Line 86"/>
          <p:cNvSpPr>
            <a:spLocks noChangeShapeType="1"/>
          </p:cNvSpPr>
          <p:nvPr/>
        </p:nvSpPr>
        <p:spPr bwMode="auto">
          <a:xfrm flipH="1">
            <a:off x="6044643" y="1371600"/>
            <a:ext cx="142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07" name="Line 87"/>
          <p:cNvSpPr>
            <a:spLocks noChangeShapeType="1"/>
          </p:cNvSpPr>
          <p:nvPr/>
        </p:nvSpPr>
        <p:spPr bwMode="auto">
          <a:xfrm>
            <a:off x="6044642" y="1371600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08" name="Line 88"/>
          <p:cNvSpPr>
            <a:spLocks noChangeShapeType="1"/>
          </p:cNvSpPr>
          <p:nvPr/>
        </p:nvSpPr>
        <p:spPr bwMode="auto">
          <a:xfrm>
            <a:off x="7467042" y="1371600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09" name="Line 89"/>
          <p:cNvSpPr>
            <a:spLocks noChangeShapeType="1"/>
          </p:cNvSpPr>
          <p:nvPr/>
        </p:nvSpPr>
        <p:spPr bwMode="auto">
          <a:xfrm flipH="1">
            <a:off x="5536643" y="527538"/>
            <a:ext cx="13229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10" name="Line 90"/>
          <p:cNvSpPr>
            <a:spLocks noChangeShapeType="1"/>
          </p:cNvSpPr>
          <p:nvPr/>
        </p:nvSpPr>
        <p:spPr bwMode="auto">
          <a:xfrm flipV="1">
            <a:off x="6044642" y="1213338"/>
            <a:ext cx="0" cy="15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11" name="Line 91"/>
          <p:cNvSpPr>
            <a:spLocks noChangeShapeType="1"/>
          </p:cNvSpPr>
          <p:nvPr/>
        </p:nvSpPr>
        <p:spPr bwMode="auto">
          <a:xfrm>
            <a:off x="6044642" y="121333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12" name="Line 92"/>
          <p:cNvSpPr>
            <a:spLocks noChangeShapeType="1"/>
          </p:cNvSpPr>
          <p:nvPr/>
        </p:nvSpPr>
        <p:spPr bwMode="auto">
          <a:xfrm>
            <a:off x="7162242" y="121333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13" name="Line 93"/>
          <p:cNvSpPr>
            <a:spLocks noChangeShapeType="1"/>
          </p:cNvSpPr>
          <p:nvPr/>
        </p:nvSpPr>
        <p:spPr bwMode="auto">
          <a:xfrm flipV="1">
            <a:off x="7467042" y="1213338"/>
            <a:ext cx="0" cy="15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14" name="Line 94"/>
          <p:cNvSpPr>
            <a:spLocks noChangeShapeType="1"/>
          </p:cNvSpPr>
          <p:nvPr/>
        </p:nvSpPr>
        <p:spPr bwMode="auto">
          <a:xfrm>
            <a:off x="5333443" y="1477108"/>
            <a:ext cx="294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15" name="Rectangle 95"/>
          <p:cNvSpPr>
            <a:spLocks noChangeArrowheads="1"/>
          </p:cNvSpPr>
          <p:nvPr/>
        </p:nvSpPr>
        <p:spPr bwMode="auto">
          <a:xfrm>
            <a:off x="6671175" y="4440117"/>
            <a:ext cx="982134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16" name="Rectangle 96"/>
          <p:cNvSpPr>
            <a:spLocks noChangeArrowheads="1"/>
          </p:cNvSpPr>
          <p:nvPr/>
        </p:nvSpPr>
        <p:spPr bwMode="auto">
          <a:xfrm>
            <a:off x="6975975" y="4176347"/>
            <a:ext cx="372534" cy="87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17" name="Rectangle 97"/>
          <p:cNvSpPr>
            <a:spLocks noChangeArrowheads="1"/>
          </p:cNvSpPr>
          <p:nvPr/>
        </p:nvSpPr>
        <p:spPr bwMode="auto">
          <a:xfrm>
            <a:off x="6772776" y="4281855"/>
            <a:ext cx="778933" cy="1406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18" name="AutoShape 98"/>
          <p:cNvSpPr>
            <a:spLocks noChangeArrowheads="1"/>
          </p:cNvSpPr>
          <p:nvPr/>
        </p:nvSpPr>
        <p:spPr bwMode="auto">
          <a:xfrm>
            <a:off x="6772776" y="4281855"/>
            <a:ext cx="169333" cy="140677"/>
          </a:xfrm>
          <a:prstGeom prst="octagon">
            <a:avLst>
              <a:gd name="adj" fmla="val 2928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19" name="AutoShape 99"/>
          <p:cNvSpPr>
            <a:spLocks noChangeArrowheads="1"/>
          </p:cNvSpPr>
          <p:nvPr/>
        </p:nvSpPr>
        <p:spPr bwMode="auto">
          <a:xfrm>
            <a:off x="7382376" y="4281855"/>
            <a:ext cx="169333" cy="140677"/>
          </a:xfrm>
          <a:prstGeom prst="octagon">
            <a:avLst>
              <a:gd name="adj" fmla="val 2928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20" name="AutoShape 100"/>
          <p:cNvSpPr>
            <a:spLocks noChangeArrowheads="1"/>
          </p:cNvSpPr>
          <p:nvPr/>
        </p:nvSpPr>
        <p:spPr bwMode="auto">
          <a:xfrm>
            <a:off x="6975975" y="4281855"/>
            <a:ext cx="372534" cy="140677"/>
          </a:xfrm>
          <a:prstGeom prst="octagon">
            <a:avLst>
              <a:gd name="adj" fmla="val 22894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21" name="Line 101"/>
          <p:cNvSpPr>
            <a:spLocks noChangeShapeType="1"/>
          </p:cNvSpPr>
          <p:nvPr/>
        </p:nvSpPr>
        <p:spPr bwMode="auto">
          <a:xfrm flipV="1">
            <a:off x="8076643" y="3481755"/>
            <a:ext cx="2116" cy="11078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22" name="Line 102"/>
          <p:cNvSpPr>
            <a:spLocks noChangeShapeType="1"/>
          </p:cNvSpPr>
          <p:nvPr/>
        </p:nvSpPr>
        <p:spPr bwMode="auto">
          <a:xfrm flipV="1">
            <a:off x="6247843" y="3481755"/>
            <a:ext cx="2116" cy="11078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23" name="Rectangle 103"/>
          <p:cNvSpPr>
            <a:spLocks noChangeArrowheads="1"/>
          </p:cNvSpPr>
          <p:nvPr/>
        </p:nvSpPr>
        <p:spPr bwMode="auto">
          <a:xfrm>
            <a:off x="6467976" y="4492870"/>
            <a:ext cx="1388533" cy="87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24" name="Line 104"/>
          <p:cNvSpPr>
            <a:spLocks noChangeShapeType="1"/>
          </p:cNvSpPr>
          <p:nvPr/>
        </p:nvSpPr>
        <p:spPr bwMode="auto">
          <a:xfrm>
            <a:off x="7365442" y="3481754"/>
            <a:ext cx="111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25" name="Line 105"/>
          <p:cNvSpPr>
            <a:spLocks noChangeShapeType="1"/>
          </p:cNvSpPr>
          <p:nvPr/>
        </p:nvSpPr>
        <p:spPr bwMode="auto">
          <a:xfrm>
            <a:off x="6046759" y="3481754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26" name="Line 106"/>
          <p:cNvSpPr>
            <a:spLocks noChangeShapeType="1"/>
          </p:cNvSpPr>
          <p:nvPr/>
        </p:nvSpPr>
        <p:spPr bwMode="auto">
          <a:xfrm flipV="1">
            <a:off x="6451043" y="3745523"/>
            <a:ext cx="2116" cy="844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27" name="Line 107"/>
          <p:cNvSpPr>
            <a:spLocks noChangeShapeType="1"/>
          </p:cNvSpPr>
          <p:nvPr/>
        </p:nvSpPr>
        <p:spPr bwMode="auto">
          <a:xfrm flipV="1">
            <a:off x="7873442" y="3745523"/>
            <a:ext cx="2116" cy="844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28" name="Line 108"/>
          <p:cNvSpPr>
            <a:spLocks noChangeShapeType="1"/>
          </p:cNvSpPr>
          <p:nvPr/>
        </p:nvSpPr>
        <p:spPr bwMode="auto">
          <a:xfrm>
            <a:off x="6451042" y="3745523"/>
            <a:ext cx="142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29" name="Line 109"/>
          <p:cNvSpPr>
            <a:spLocks noChangeShapeType="1"/>
          </p:cNvSpPr>
          <p:nvPr/>
        </p:nvSpPr>
        <p:spPr bwMode="auto">
          <a:xfrm>
            <a:off x="7162242" y="4062046"/>
            <a:ext cx="0" cy="73855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30" name="Line 110"/>
          <p:cNvSpPr>
            <a:spLocks noChangeShapeType="1"/>
          </p:cNvSpPr>
          <p:nvPr/>
        </p:nvSpPr>
        <p:spPr bwMode="auto">
          <a:xfrm>
            <a:off x="5739843" y="4589585"/>
            <a:ext cx="264371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31" name="Rectangle 111"/>
          <p:cNvSpPr>
            <a:spLocks noChangeArrowheads="1"/>
          </p:cNvSpPr>
          <p:nvPr/>
        </p:nvSpPr>
        <p:spPr bwMode="auto">
          <a:xfrm>
            <a:off x="4573558" y="2857496"/>
            <a:ext cx="4011084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1000" dirty="0"/>
              <a:t>   SOLDADURA  ELECTRICA , TOMAR  LAS  </a:t>
            </a:r>
            <a:r>
              <a:rPr lang="es-ES_tradnl" sz="1000" dirty="0" smtClean="0"/>
              <a:t>DEBIDAS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1000" dirty="0" smtClean="0"/>
              <a:t> PRECAUCIONES </a:t>
            </a:r>
            <a:r>
              <a:rPr lang="es-ES_tradnl" sz="1000" dirty="0"/>
              <a:t>AL REALIZARLA </a:t>
            </a:r>
            <a:r>
              <a:rPr lang="es-ES_tradnl" sz="1000" dirty="0" smtClean="0"/>
              <a:t>   </a:t>
            </a:r>
            <a:r>
              <a:rPr lang="es-ES_tradnl" sz="1000" dirty="0"/>
              <a:t>EN </a:t>
            </a:r>
            <a:r>
              <a:rPr lang="es-ES_tradnl" sz="1000" dirty="0" smtClean="0"/>
              <a:t>OBRA</a:t>
            </a:r>
          </a:p>
        </p:txBody>
      </p:sp>
      <p:sp>
        <p:nvSpPr>
          <p:cNvPr id="56432" name="Line 112"/>
          <p:cNvSpPr>
            <a:spLocks noChangeShapeType="1"/>
          </p:cNvSpPr>
          <p:nvPr/>
        </p:nvSpPr>
        <p:spPr bwMode="auto">
          <a:xfrm>
            <a:off x="5030758" y="321798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33" name="Line 113"/>
          <p:cNvSpPr>
            <a:spLocks noChangeShapeType="1"/>
          </p:cNvSpPr>
          <p:nvPr/>
        </p:nvSpPr>
        <p:spPr bwMode="auto">
          <a:xfrm flipH="1">
            <a:off x="7570759" y="3217985"/>
            <a:ext cx="812800" cy="4747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34" name="Rectangle 114"/>
          <p:cNvSpPr>
            <a:spLocks noChangeArrowheads="1"/>
          </p:cNvSpPr>
          <p:nvPr/>
        </p:nvSpPr>
        <p:spPr bwMode="auto">
          <a:xfrm>
            <a:off x="560359" y="3429000"/>
            <a:ext cx="16256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PERFIL ANGULO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60  X  60  X  6</a:t>
            </a:r>
          </a:p>
        </p:txBody>
      </p:sp>
      <p:sp>
        <p:nvSpPr>
          <p:cNvPr id="56435" name="Line 115"/>
          <p:cNvSpPr>
            <a:spLocks noChangeShapeType="1"/>
          </p:cNvSpPr>
          <p:nvPr/>
        </p:nvSpPr>
        <p:spPr bwMode="auto">
          <a:xfrm>
            <a:off x="661958" y="3798277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36" name="Line 116"/>
          <p:cNvSpPr>
            <a:spLocks noChangeShapeType="1"/>
          </p:cNvSpPr>
          <p:nvPr/>
        </p:nvSpPr>
        <p:spPr bwMode="auto">
          <a:xfrm>
            <a:off x="1881159" y="3798278"/>
            <a:ext cx="508000" cy="2637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37" name="Rectangle 117"/>
          <p:cNvSpPr>
            <a:spLocks noChangeArrowheads="1"/>
          </p:cNvSpPr>
          <p:nvPr/>
        </p:nvSpPr>
        <p:spPr bwMode="auto">
          <a:xfrm>
            <a:off x="357158" y="3956539"/>
            <a:ext cx="22352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BROCA Ø  ½  in.</a:t>
            </a:r>
          </a:p>
        </p:txBody>
      </p:sp>
      <p:sp>
        <p:nvSpPr>
          <p:cNvPr id="56438" name="Rectangle 118"/>
          <p:cNvSpPr>
            <a:spLocks noChangeArrowheads="1"/>
          </p:cNvSpPr>
          <p:nvPr/>
        </p:nvSpPr>
        <p:spPr bwMode="auto">
          <a:xfrm>
            <a:off x="6046759" y="791309"/>
            <a:ext cx="22352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BROCA Ø  ½  in.</a:t>
            </a:r>
          </a:p>
        </p:txBody>
      </p:sp>
      <p:sp>
        <p:nvSpPr>
          <p:cNvPr id="56439" name="Rectangle 119"/>
          <p:cNvSpPr>
            <a:spLocks noChangeArrowheads="1"/>
          </p:cNvSpPr>
          <p:nvPr/>
        </p:nvSpPr>
        <p:spPr bwMode="auto">
          <a:xfrm>
            <a:off x="1068358" y="404665"/>
            <a:ext cx="2133600" cy="6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PLANCHUELA  60 X 6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CONFORMADA</a:t>
            </a:r>
          </a:p>
          <a:p>
            <a:pPr eaLnBrk="0" hangingPunct="0">
              <a:spcBef>
                <a:spcPct val="50000"/>
              </a:spcBef>
            </a:pPr>
            <a:endParaRPr lang="es-ES_tradnl" sz="1000" dirty="0"/>
          </a:p>
        </p:txBody>
      </p:sp>
      <p:sp>
        <p:nvSpPr>
          <p:cNvPr id="56440" name="Line 120"/>
          <p:cNvSpPr>
            <a:spLocks noChangeShapeType="1"/>
          </p:cNvSpPr>
          <p:nvPr/>
        </p:nvSpPr>
        <p:spPr bwMode="auto">
          <a:xfrm>
            <a:off x="1169959" y="738554"/>
            <a:ext cx="172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41" name="Line 121"/>
          <p:cNvSpPr>
            <a:spLocks noChangeShapeType="1"/>
          </p:cNvSpPr>
          <p:nvPr/>
        </p:nvSpPr>
        <p:spPr bwMode="auto">
          <a:xfrm>
            <a:off x="2897158" y="738554"/>
            <a:ext cx="304800" cy="52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42" name="Freeform 122"/>
          <p:cNvSpPr>
            <a:spLocks/>
          </p:cNvSpPr>
          <p:nvPr/>
        </p:nvSpPr>
        <p:spPr bwMode="auto">
          <a:xfrm>
            <a:off x="3303558" y="3376246"/>
            <a:ext cx="408517" cy="245086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72"/>
              </a:cxn>
              <a:cxn ang="0">
                <a:pos x="0" y="54"/>
              </a:cxn>
              <a:cxn ang="0">
                <a:pos x="0" y="36"/>
              </a:cxn>
              <a:cxn ang="0">
                <a:pos x="0" y="18"/>
              </a:cxn>
              <a:cxn ang="0">
                <a:pos x="0" y="0"/>
              </a:cxn>
              <a:cxn ang="0">
                <a:pos x="41" y="6"/>
              </a:cxn>
              <a:cxn ang="0">
                <a:pos x="54" y="24"/>
              </a:cxn>
              <a:cxn ang="0">
                <a:pos x="96" y="48"/>
              </a:cxn>
              <a:cxn ang="0">
                <a:pos x="96" y="66"/>
              </a:cxn>
              <a:cxn ang="0">
                <a:pos x="96" y="84"/>
              </a:cxn>
              <a:cxn ang="0">
                <a:pos x="96" y="102"/>
              </a:cxn>
              <a:cxn ang="0">
                <a:pos x="109" y="120"/>
              </a:cxn>
              <a:cxn ang="0">
                <a:pos x="137" y="144"/>
              </a:cxn>
              <a:cxn ang="0">
                <a:pos x="150" y="168"/>
              </a:cxn>
              <a:cxn ang="0">
                <a:pos x="150" y="186"/>
              </a:cxn>
              <a:cxn ang="0">
                <a:pos x="164" y="204"/>
              </a:cxn>
              <a:cxn ang="0">
                <a:pos x="192" y="222"/>
              </a:cxn>
              <a:cxn ang="0">
                <a:pos x="192" y="204"/>
              </a:cxn>
              <a:cxn ang="0">
                <a:pos x="192" y="186"/>
              </a:cxn>
              <a:cxn ang="0">
                <a:pos x="192" y="168"/>
              </a:cxn>
              <a:cxn ang="0">
                <a:pos x="192" y="150"/>
              </a:cxn>
              <a:cxn ang="0">
                <a:pos x="192" y="132"/>
              </a:cxn>
            </a:cxnLst>
            <a:rect l="0" t="0" r="r" b="b"/>
            <a:pathLst>
              <a:path w="193" h="223">
                <a:moveTo>
                  <a:pt x="0" y="96"/>
                </a:moveTo>
                <a:lnTo>
                  <a:pt x="0" y="72"/>
                </a:lnTo>
                <a:lnTo>
                  <a:pt x="0" y="54"/>
                </a:lnTo>
                <a:lnTo>
                  <a:pt x="0" y="36"/>
                </a:lnTo>
                <a:lnTo>
                  <a:pt x="0" y="18"/>
                </a:lnTo>
                <a:lnTo>
                  <a:pt x="0" y="0"/>
                </a:lnTo>
                <a:lnTo>
                  <a:pt x="41" y="6"/>
                </a:lnTo>
                <a:lnTo>
                  <a:pt x="54" y="24"/>
                </a:lnTo>
                <a:lnTo>
                  <a:pt x="96" y="48"/>
                </a:lnTo>
                <a:lnTo>
                  <a:pt x="96" y="66"/>
                </a:lnTo>
                <a:lnTo>
                  <a:pt x="96" y="84"/>
                </a:lnTo>
                <a:lnTo>
                  <a:pt x="96" y="102"/>
                </a:lnTo>
                <a:lnTo>
                  <a:pt x="109" y="120"/>
                </a:lnTo>
                <a:lnTo>
                  <a:pt x="137" y="144"/>
                </a:lnTo>
                <a:lnTo>
                  <a:pt x="150" y="168"/>
                </a:lnTo>
                <a:lnTo>
                  <a:pt x="150" y="186"/>
                </a:lnTo>
                <a:lnTo>
                  <a:pt x="164" y="204"/>
                </a:lnTo>
                <a:lnTo>
                  <a:pt x="192" y="222"/>
                </a:lnTo>
                <a:lnTo>
                  <a:pt x="192" y="204"/>
                </a:lnTo>
                <a:lnTo>
                  <a:pt x="192" y="186"/>
                </a:lnTo>
                <a:lnTo>
                  <a:pt x="192" y="168"/>
                </a:lnTo>
                <a:lnTo>
                  <a:pt x="192" y="150"/>
                </a:lnTo>
                <a:lnTo>
                  <a:pt x="192" y="13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6443" name="Rectangle 123" descr="Zigzag"/>
          <p:cNvSpPr>
            <a:spLocks noChangeArrowheads="1"/>
          </p:cNvSpPr>
          <p:nvPr/>
        </p:nvSpPr>
        <p:spPr bwMode="auto">
          <a:xfrm>
            <a:off x="2490758" y="3745523"/>
            <a:ext cx="101600" cy="791308"/>
          </a:xfrm>
          <a:prstGeom prst="rect">
            <a:avLst/>
          </a:prstGeom>
          <a:pattFill prst="zigZag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44" name="Line 124"/>
          <p:cNvSpPr>
            <a:spLocks noChangeShapeType="1"/>
          </p:cNvSpPr>
          <p:nvPr/>
        </p:nvSpPr>
        <p:spPr bwMode="auto">
          <a:xfrm flipV="1">
            <a:off x="2592358" y="3745523"/>
            <a:ext cx="0" cy="844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45" name="Line 125"/>
          <p:cNvSpPr>
            <a:spLocks noChangeShapeType="1"/>
          </p:cNvSpPr>
          <p:nvPr/>
        </p:nvSpPr>
        <p:spPr bwMode="auto">
          <a:xfrm>
            <a:off x="2389159" y="3745523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57" name="Rectangle 137"/>
          <p:cNvSpPr>
            <a:spLocks noChangeArrowheads="1"/>
          </p:cNvSpPr>
          <p:nvPr/>
        </p:nvSpPr>
        <p:spPr bwMode="auto">
          <a:xfrm>
            <a:off x="4530723" y="6136399"/>
            <a:ext cx="4398995" cy="5787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79375" tIns="39688" rIns="79375" bIns="39688">
            <a:spAutoFit/>
          </a:bodyPr>
          <a:lstStyle/>
          <a:p>
            <a:pPr defTabSz="5588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1800" b="1" dirty="0" smtClean="0">
                <a:latin typeface="Arial" charset="0"/>
              </a:rPr>
              <a:t>FIJACIÓN </a:t>
            </a:r>
            <a:r>
              <a:rPr lang="es-ES_tradnl" sz="1800" b="1" dirty="0">
                <a:latin typeface="Arial" charset="0"/>
              </a:rPr>
              <a:t>DE TANQUES HASTA 7,3 m³  </a:t>
            </a:r>
            <a:r>
              <a:rPr lang="es-ES_tradnl" sz="1800" b="1" dirty="0" smtClean="0">
                <a:latin typeface="Arial" charset="0"/>
              </a:rPr>
              <a:t>POSICIÓN  Y  </a:t>
            </a:r>
            <a:r>
              <a:rPr lang="es-ES_tradnl" sz="1800" b="1" dirty="0">
                <a:latin typeface="Arial" charset="0"/>
              </a:rPr>
              <a:t>TIPOS DE </a:t>
            </a:r>
            <a:r>
              <a:rPr lang="es-ES_tradnl" sz="1800" b="1" dirty="0" smtClean="0">
                <a:latin typeface="Arial" charset="0"/>
              </a:rPr>
              <a:t>ANCLAJE </a:t>
            </a:r>
            <a:endParaRPr lang="es-ES_tradnl" sz="1800" b="1" dirty="0">
              <a:latin typeface="Arial" charset="0"/>
            </a:endParaRPr>
          </a:p>
        </p:txBody>
      </p:sp>
      <p:sp>
        <p:nvSpPr>
          <p:cNvPr id="56459" name="Rectangle 139"/>
          <p:cNvSpPr>
            <a:spLocks noChangeArrowheads="1"/>
          </p:cNvSpPr>
          <p:nvPr/>
        </p:nvSpPr>
        <p:spPr bwMode="auto">
          <a:xfrm>
            <a:off x="2804025" y="1798028"/>
            <a:ext cx="3132666" cy="88802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60" name="Arc 140"/>
          <p:cNvSpPr>
            <a:spLocks/>
          </p:cNvSpPr>
          <p:nvPr/>
        </p:nvSpPr>
        <p:spPr bwMode="auto">
          <a:xfrm>
            <a:off x="2188075" y="1794731"/>
            <a:ext cx="609600" cy="89681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21600"/>
              <a:gd name="T1" fmla="*/ 43200 h 43200"/>
              <a:gd name="T2" fmla="*/ 21525 w 21600"/>
              <a:gd name="T3" fmla="*/ 0 h 43200"/>
              <a:gd name="T4" fmla="*/ 2160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99"/>
                  <a:pt x="9625" y="41"/>
                  <a:pt x="21525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99"/>
                  <a:pt x="9625" y="41"/>
                  <a:pt x="2152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61" name="Rectangle 141"/>
          <p:cNvSpPr>
            <a:spLocks noChangeArrowheads="1"/>
          </p:cNvSpPr>
          <p:nvPr/>
        </p:nvSpPr>
        <p:spPr bwMode="auto">
          <a:xfrm>
            <a:off x="3218891" y="1855177"/>
            <a:ext cx="372534" cy="1934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62" name="Rectangle 142"/>
          <p:cNvSpPr>
            <a:spLocks noChangeArrowheads="1"/>
          </p:cNvSpPr>
          <p:nvPr/>
        </p:nvSpPr>
        <p:spPr bwMode="auto">
          <a:xfrm>
            <a:off x="3218891" y="2435470"/>
            <a:ext cx="372534" cy="1934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63" name="Rectangle 143"/>
          <p:cNvSpPr>
            <a:spLocks noChangeArrowheads="1"/>
          </p:cNvSpPr>
          <p:nvPr/>
        </p:nvSpPr>
        <p:spPr bwMode="auto">
          <a:xfrm>
            <a:off x="5250891" y="1855177"/>
            <a:ext cx="372534" cy="1934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64" name="Rectangle 144"/>
          <p:cNvSpPr>
            <a:spLocks noChangeArrowheads="1"/>
          </p:cNvSpPr>
          <p:nvPr/>
        </p:nvSpPr>
        <p:spPr bwMode="auto">
          <a:xfrm>
            <a:off x="5250891" y="2435470"/>
            <a:ext cx="372534" cy="1934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65" name="Line 145"/>
          <p:cNvSpPr>
            <a:spLocks noChangeShapeType="1"/>
          </p:cNvSpPr>
          <p:nvPr/>
        </p:nvSpPr>
        <p:spPr bwMode="auto">
          <a:xfrm>
            <a:off x="1779559" y="2215662"/>
            <a:ext cx="5384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66" name="Rectangle 146"/>
          <p:cNvSpPr>
            <a:spLocks noChangeArrowheads="1"/>
          </p:cNvSpPr>
          <p:nvPr/>
        </p:nvSpPr>
        <p:spPr bwMode="auto">
          <a:xfrm>
            <a:off x="3007225" y="2483828"/>
            <a:ext cx="287867" cy="9671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67" name="Rectangle 147"/>
          <p:cNvSpPr>
            <a:spLocks noChangeArrowheads="1"/>
          </p:cNvSpPr>
          <p:nvPr/>
        </p:nvSpPr>
        <p:spPr bwMode="auto">
          <a:xfrm>
            <a:off x="3515225" y="1903535"/>
            <a:ext cx="287867" cy="96715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68" name="Rectangle 148"/>
          <p:cNvSpPr>
            <a:spLocks noChangeArrowheads="1"/>
          </p:cNvSpPr>
          <p:nvPr/>
        </p:nvSpPr>
        <p:spPr bwMode="auto">
          <a:xfrm>
            <a:off x="2804025" y="5016013"/>
            <a:ext cx="3132666" cy="88802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69" name="Arc 149"/>
          <p:cNvSpPr>
            <a:spLocks/>
          </p:cNvSpPr>
          <p:nvPr/>
        </p:nvSpPr>
        <p:spPr bwMode="auto">
          <a:xfrm>
            <a:off x="2188075" y="5012716"/>
            <a:ext cx="609600" cy="89681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21600"/>
              <a:gd name="T1" fmla="*/ 43200 h 43200"/>
              <a:gd name="T2" fmla="*/ 21525 w 21600"/>
              <a:gd name="T3" fmla="*/ 0 h 43200"/>
              <a:gd name="T4" fmla="*/ 2160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99"/>
                  <a:pt x="9625" y="41"/>
                  <a:pt x="21525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99"/>
                  <a:pt x="9625" y="41"/>
                  <a:pt x="2152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70" name="Arc 150"/>
          <p:cNvSpPr>
            <a:spLocks/>
          </p:cNvSpPr>
          <p:nvPr/>
        </p:nvSpPr>
        <p:spPr bwMode="auto">
          <a:xfrm rot="10800000">
            <a:off x="5947276" y="5012716"/>
            <a:ext cx="609600" cy="89681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21600"/>
              <a:gd name="T1" fmla="*/ 43200 h 43200"/>
              <a:gd name="T2" fmla="*/ 21525 w 21600"/>
              <a:gd name="T3" fmla="*/ 0 h 43200"/>
              <a:gd name="T4" fmla="*/ 2160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99"/>
                  <a:pt x="9625" y="41"/>
                  <a:pt x="21525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99"/>
                  <a:pt x="9625" y="41"/>
                  <a:pt x="2152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71" name="Rectangle 151"/>
          <p:cNvSpPr>
            <a:spLocks noChangeArrowheads="1"/>
          </p:cNvSpPr>
          <p:nvPr/>
        </p:nvSpPr>
        <p:spPr bwMode="auto">
          <a:xfrm>
            <a:off x="3218891" y="5073162"/>
            <a:ext cx="372534" cy="1934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72" name="Rectangle 152"/>
          <p:cNvSpPr>
            <a:spLocks noChangeArrowheads="1"/>
          </p:cNvSpPr>
          <p:nvPr/>
        </p:nvSpPr>
        <p:spPr bwMode="auto">
          <a:xfrm>
            <a:off x="3218891" y="5653455"/>
            <a:ext cx="372534" cy="1934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73" name="Rectangle 153"/>
          <p:cNvSpPr>
            <a:spLocks noChangeArrowheads="1"/>
          </p:cNvSpPr>
          <p:nvPr/>
        </p:nvSpPr>
        <p:spPr bwMode="auto">
          <a:xfrm>
            <a:off x="5250891" y="5073162"/>
            <a:ext cx="372534" cy="1934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74" name="Rectangle 154"/>
          <p:cNvSpPr>
            <a:spLocks noChangeArrowheads="1"/>
          </p:cNvSpPr>
          <p:nvPr/>
        </p:nvSpPr>
        <p:spPr bwMode="auto">
          <a:xfrm>
            <a:off x="5250891" y="5653455"/>
            <a:ext cx="372534" cy="1934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75" name="Line 155"/>
          <p:cNvSpPr>
            <a:spLocks noChangeShapeType="1"/>
          </p:cNvSpPr>
          <p:nvPr/>
        </p:nvSpPr>
        <p:spPr bwMode="auto">
          <a:xfrm>
            <a:off x="1982758" y="5433646"/>
            <a:ext cx="518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76" name="Rectangle 156"/>
          <p:cNvSpPr>
            <a:spLocks noChangeArrowheads="1"/>
          </p:cNvSpPr>
          <p:nvPr/>
        </p:nvSpPr>
        <p:spPr bwMode="auto">
          <a:xfrm>
            <a:off x="3312025" y="4963259"/>
            <a:ext cx="186267" cy="96715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77" name="Rectangle 157"/>
          <p:cNvSpPr>
            <a:spLocks noChangeArrowheads="1"/>
          </p:cNvSpPr>
          <p:nvPr/>
        </p:nvSpPr>
        <p:spPr bwMode="auto">
          <a:xfrm>
            <a:off x="3312025" y="5860074"/>
            <a:ext cx="186267" cy="96715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6478" name="Arc 158"/>
          <p:cNvSpPr>
            <a:spLocks/>
          </p:cNvSpPr>
          <p:nvPr/>
        </p:nvSpPr>
        <p:spPr bwMode="auto">
          <a:xfrm rot="10800000">
            <a:off x="6048875" y="1794731"/>
            <a:ext cx="609600" cy="89681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21600"/>
              <a:gd name="T1" fmla="*/ 43200 h 43200"/>
              <a:gd name="T2" fmla="*/ 21525 w 21600"/>
              <a:gd name="T3" fmla="*/ 0 h 43200"/>
              <a:gd name="T4" fmla="*/ 2160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99"/>
                  <a:pt x="9625" y="41"/>
                  <a:pt x="21525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99"/>
                  <a:pt x="9625" y="41"/>
                  <a:pt x="2152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49" name="Rectangle 61"/>
          <p:cNvSpPr>
            <a:spLocks noChangeArrowheads="1"/>
          </p:cNvSpPr>
          <p:nvPr/>
        </p:nvSpPr>
        <p:spPr bwMode="auto">
          <a:xfrm>
            <a:off x="7358082" y="4929198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08001" y="958880"/>
            <a:ext cx="81280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 dirty="0">
                <a:solidFill>
                  <a:srgbClr val="000000"/>
                </a:solidFill>
                <a:latin typeface="+mj-lt"/>
              </a:rPr>
              <a:t>RECOMENDACIONES ESPECIALES: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La fijación de las patas del tanque se debe colocar </a:t>
            </a:r>
            <a:r>
              <a:rPr lang="es-AR" sz="2400" b="1" dirty="0">
                <a:solidFill>
                  <a:srgbClr val="000000"/>
                </a:solidFill>
                <a:latin typeface="+mj-lt"/>
              </a:rPr>
              <a:t>siempre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 del lado de la bajada del regulador.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None/>
            </a:pPr>
            <a:endParaRPr lang="es-AR" sz="24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MATERIALES: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Para el anclaje se utilizará broca de 1/2 ” como mínimo.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El perfil debe tener un ángulo de 60 x 60 x 6. De optar por una planchuela, la misma debe ser de 60 x 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200" dirty="0" smtClean="0"/>
              <a:t>Tipos  de  Montaje para Tanques Aéreos y Garrafones</a:t>
            </a:r>
            <a:endParaRPr lang="es-ES_tradn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85720" y="988708"/>
          <a:ext cx="4000528" cy="4297680"/>
        </p:xfrm>
        <a:graphic>
          <a:graphicData uri="http://schemas.openxmlformats.org/drawingml/2006/table">
            <a:tbl>
              <a:tblPr/>
              <a:tblGrid>
                <a:gridCol w="3067461"/>
                <a:gridCol w="93306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Agua caliente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a. cal.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Agua corriente (fría)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a.c.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Bañadera/Bañera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Bidé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Boca de acceso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B.A.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Boca de desagüe abierta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B.D.A.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Boca de desagüe abierta especial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B.D.A.E.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Boca de desagüe abierta suspendida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B.D.A.S.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Boca de desagüe tapada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B.D.T.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Boca de desagüe tapada sin tapa suelta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B.D.T.S.T.S.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Boca de desagüe tapada suspendida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B.D.T.S.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Boca de inspección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B.I.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Boca de Registro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B.R.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Cámara de acceso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Cámara de inspección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Cámara de inspección principal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C.I.P.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857752" y="979183"/>
          <a:ext cx="3906842" cy="4307205"/>
        </p:xfrm>
        <a:graphic>
          <a:graphicData uri="http://schemas.openxmlformats.org/drawingml/2006/table">
            <a:tbl>
              <a:tblPr/>
              <a:tblGrid>
                <a:gridCol w="2995626"/>
                <a:gridCol w="91121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Canaleta de aireación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Can. air.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Canaleta de zinc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Can. zinc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Canaleta impermeable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Can. imp.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Canilla de servicio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Cañería de agua caliente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c.a.cal.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Cañería de agua corriente (fría)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c.a.c.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Caño de Bronce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C.Br.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Caño cámara vertical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C.C. Vert.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Caño descarga ventilación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C.D.V.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Caño de hierro galvanizado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C.H.G.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Caño de hormigón comprimido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C.H.C.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Caño de policloruro de vinilo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C.PVC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Caño de polipropileno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C.PPN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Caño de lluvia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C.LL.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Caño de lluvia común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C.LL.C.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Caño de lluvia liviano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C.LL.L.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Caño de lluvia semi-liviano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C.LL.S.L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071802" y="357166"/>
            <a:ext cx="31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ABREVIATURAS USUALES</a:t>
            </a:r>
            <a:endParaRPr lang="es-E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Confeti grande"/>
          <p:cNvSpPr>
            <a:spLocks noChangeArrowheads="1"/>
          </p:cNvSpPr>
          <p:nvPr/>
        </p:nvSpPr>
        <p:spPr bwMode="auto">
          <a:xfrm>
            <a:off x="1117600" y="5855677"/>
            <a:ext cx="7721600" cy="158262"/>
          </a:xfrm>
          <a:prstGeom prst="rect">
            <a:avLst/>
          </a:prstGeom>
          <a:pattFill prst="lgConfetti">
            <a:fgClr>
              <a:srgbClr val="CBCBCB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5357818" y="6000768"/>
            <a:ext cx="3340124" cy="5787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79375" tIns="39688" rIns="79375" bIns="39688">
            <a:spAutoFit/>
          </a:bodyPr>
          <a:lstStyle/>
          <a:p>
            <a:pPr defTabSz="5588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1800" b="1" dirty="0" smtClean="0">
                <a:latin typeface="Arial" charset="0"/>
              </a:rPr>
              <a:t>“GARRAFONES”  </a:t>
            </a:r>
            <a:r>
              <a:rPr lang="es-ES_tradnl" sz="1800" b="1" dirty="0">
                <a:latin typeface="Arial" charset="0"/>
              </a:rPr>
              <a:t>ESQUEMA DE CONEXIONADO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518400" y="5486401"/>
            <a:ext cx="0" cy="3692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 rot="16140000">
            <a:off x="7050374" y="5508700"/>
            <a:ext cx="527538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dirty="0"/>
              <a:t>0,30</a:t>
            </a: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1117600" y="5855677"/>
            <a:ext cx="772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064001" y="5661249"/>
            <a:ext cx="14224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LINDERO</a:t>
            </a: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7922684" y="4754441"/>
            <a:ext cx="1219200" cy="5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         Cámara de      </a:t>
            </a:r>
          </a:p>
          <a:p>
            <a:pPr eaLnBrk="0" hangingPunct="0">
              <a:lnSpc>
                <a:spcPct val="10000"/>
              </a:lnSpc>
              <a:spcBef>
                <a:spcPct val="50000"/>
              </a:spcBef>
            </a:pPr>
            <a:r>
              <a:rPr lang="es-ES_tradnl" sz="1000"/>
              <a:t>          Inspección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1000"/>
              <a:t>P V C</a:t>
            </a:r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auto">
          <a:xfrm>
            <a:off x="5342467" y="4119196"/>
            <a:ext cx="2624667" cy="1362808"/>
          </a:xfrm>
          <a:prstGeom prst="ellipse">
            <a:avLst/>
          </a:prstGeom>
          <a:gradFill rotWithShape="0">
            <a:gsLst>
              <a:gs pos="0">
                <a:srgbClr val="F8F8F8">
                  <a:gamma/>
                  <a:tint val="0"/>
                  <a:invGamma/>
                </a:srgbClr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auto">
          <a:xfrm>
            <a:off x="6076951" y="4500564"/>
            <a:ext cx="1155700" cy="600075"/>
          </a:xfrm>
          <a:prstGeom prst="ellipse">
            <a:avLst/>
          </a:prstGeom>
          <a:noFill/>
          <a:ln w="476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auto">
          <a:xfrm>
            <a:off x="1265767" y="4125790"/>
            <a:ext cx="2624667" cy="1362808"/>
          </a:xfrm>
          <a:prstGeom prst="ellipse">
            <a:avLst/>
          </a:prstGeom>
          <a:gradFill rotWithShape="0">
            <a:gsLst>
              <a:gs pos="0">
                <a:srgbClr val="F8F8F8">
                  <a:gamma/>
                  <a:tint val="0"/>
                  <a:invGamma/>
                </a:srgbClr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auto">
          <a:xfrm>
            <a:off x="2012951" y="4500564"/>
            <a:ext cx="1155700" cy="600075"/>
          </a:xfrm>
          <a:prstGeom prst="ellipse">
            <a:avLst/>
          </a:prstGeom>
          <a:noFill/>
          <a:ln w="476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7264401" y="5486400"/>
            <a:ext cx="5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4036656" y="4975744"/>
            <a:ext cx="10659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s-ES_tradnl" sz="1000" dirty="0"/>
              <a:t>Adaptador  rosca</a:t>
            </a:r>
          </a:p>
          <a:p>
            <a:pPr eaLnBrk="0" hangingPunct="0"/>
            <a:r>
              <a:rPr lang="es-ES_tradnl" sz="1000" dirty="0"/>
              <a:t>Izq. / Derecha</a:t>
            </a:r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8305800" y="5288573"/>
            <a:ext cx="355600" cy="184638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8204200" y="5235819"/>
            <a:ext cx="558800" cy="29014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8288867" y="5332536"/>
            <a:ext cx="186267" cy="9671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8115300" y="5578721"/>
            <a:ext cx="9144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P  A  T</a:t>
            </a:r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>
            <a:off x="3302001" y="5380892"/>
            <a:ext cx="264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>
            <a:off x="6045200" y="5380892"/>
            <a:ext cx="132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2794000" y="5380892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7366000" y="5380892"/>
            <a:ext cx="101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87" name="Oval 35"/>
          <p:cNvSpPr>
            <a:spLocks noChangeArrowheads="1"/>
          </p:cNvSpPr>
          <p:nvPr/>
        </p:nvSpPr>
        <p:spPr bwMode="auto">
          <a:xfrm>
            <a:off x="1481667" y="4224704"/>
            <a:ext cx="2218266" cy="115179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188" name="Oval 36"/>
          <p:cNvSpPr>
            <a:spLocks noChangeArrowheads="1"/>
          </p:cNvSpPr>
          <p:nvPr/>
        </p:nvSpPr>
        <p:spPr bwMode="auto">
          <a:xfrm>
            <a:off x="5545667" y="4224704"/>
            <a:ext cx="2218266" cy="115179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246034" y="4558812"/>
            <a:ext cx="575733" cy="240690"/>
            <a:chOff x="2006" y="4148"/>
            <a:chExt cx="272" cy="219"/>
          </a:xfrm>
        </p:grpSpPr>
        <p:sp useBgFill="1">
          <p:nvSpPr>
            <p:cNvPr id="49190" name="Rectangle 38"/>
            <p:cNvSpPr>
              <a:spLocks noChangeArrowheads="1"/>
            </p:cNvSpPr>
            <p:nvPr/>
          </p:nvSpPr>
          <p:spPr bwMode="auto">
            <a:xfrm>
              <a:off x="2111" y="4340"/>
              <a:ext cx="71" cy="27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191" name="Rectangle 39"/>
            <p:cNvSpPr>
              <a:spLocks noChangeArrowheads="1"/>
            </p:cNvSpPr>
            <p:nvPr/>
          </p:nvSpPr>
          <p:spPr bwMode="auto">
            <a:xfrm>
              <a:off x="2111" y="4148"/>
              <a:ext cx="71" cy="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192" name="Rectangle 40"/>
            <p:cNvSpPr>
              <a:spLocks noChangeArrowheads="1"/>
            </p:cNvSpPr>
            <p:nvPr/>
          </p:nvSpPr>
          <p:spPr bwMode="auto">
            <a:xfrm>
              <a:off x="2073" y="4297"/>
              <a:ext cx="137" cy="22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193" name="Arc 41"/>
            <p:cNvSpPr>
              <a:spLocks/>
            </p:cNvSpPr>
            <p:nvPr/>
          </p:nvSpPr>
          <p:spPr bwMode="auto">
            <a:xfrm>
              <a:off x="2027" y="4194"/>
              <a:ext cx="231" cy="3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00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194" name="Rectangle 42"/>
            <p:cNvSpPr>
              <a:spLocks noChangeArrowheads="1"/>
            </p:cNvSpPr>
            <p:nvPr/>
          </p:nvSpPr>
          <p:spPr bwMode="auto">
            <a:xfrm>
              <a:off x="2006" y="4244"/>
              <a:ext cx="272" cy="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352118" y="4696193"/>
            <a:ext cx="389466" cy="156063"/>
            <a:chOff x="3001" y="4273"/>
            <a:chExt cx="184" cy="142"/>
          </a:xfrm>
        </p:grpSpPr>
        <p:sp useBgFill="1">
          <p:nvSpPr>
            <p:cNvPr id="49196" name="AutoShape 44"/>
            <p:cNvSpPr>
              <a:spLocks noChangeArrowheads="1"/>
            </p:cNvSpPr>
            <p:nvPr/>
          </p:nvSpPr>
          <p:spPr bwMode="auto">
            <a:xfrm>
              <a:off x="3001" y="4327"/>
              <a:ext cx="184" cy="88"/>
            </a:xfrm>
            <a:prstGeom prst="roundRect">
              <a:avLst>
                <a:gd name="adj" fmla="val 31245"/>
              </a:avLst>
            </a:prstGeom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197" name="Oval 45"/>
            <p:cNvSpPr>
              <a:spLocks noChangeArrowheads="1"/>
            </p:cNvSpPr>
            <p:nvPr/>
          </p:nvSpPr>
          <p:spPr bwMode="auto">
            <a:xfrm>
              <a:off x="3043" y="4273"/>
              <a:ext cx="136" cy="136"/>
            </a:xfrm>
            <a:prstGeom prst="ellipse">
              <a:avLst/>
            </a:prstGeom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2364318" y="4755541"/>
            <a:ext cx="389466" cy="156063"/>
            <a:chOff x="1117" y="4327"/>
            <a:chExt cx="184" cy="142"/>
          </a:xfrm>
        </p:grpSpPr>
        <p:sp useBgFill="1">
          <p:nvSpPr>
            <p:cNvPr id="49199" name="AutoShape 47"/>
            <p:cNvSpPr>
              <a:spLocks noChangeArrowheads="1"/>
            </p:cNvSpPr>
            <p:nvPr/>
          </p:nvSpPr>
          <p:spPr bwMode="auto">
            <a:xfrm>
              <a:off x="1117" y="4327"/>
              <a:ext cx="184" cy="88"/>
            </a:xfrm>
            <a:prstGeom prst="roundRect">
              <a:avLst>
                <a:gd name="adj" fmla="val 31245"/>
              </a:avLst>
            </a:prstGeom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200" name="Oval 48"/>
            <p:cNvSpPr>
              <a:spLocks noChangeArrowheads="1"/>
            </p:cNvSpPr>
            <p:nvPr/>
          </p:nvSpPr>
          <p:spPr bwMode="auto">
            <a:xfrm>
              <a:off x="1123" y="4333"/>
              <a:ext cx="136" cy="136"/>
            </a:xfrm>
            <a:prstGeom prst="ellipse">
              <a:avLst/>
            </a:prstGeom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sp useBgFill="1">
        <p:nvSpPr>
          <p:cNvPr id="49201" name="Rectangle 49"/>
          <p:cNvSpPr>
            <a:spLocks noChangeArrowheads="1"/>
          </p:cNvSpPr>
          <p:nvPr/>
        </p:nvSpPr>
        <p:spPr bwMode="auto">
          <a:xfrm rot="10740000">
            <a:off x="2806700" y="4765431"/>
            <a:ext cx="67734" cy="86824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202" name="Line 50"/>
          <p:cNvSpPr>
            <a:spLocks noChangeShapeType="1"/>
          </p:cNvSpPr>
          <p:nvPr/>
        </p:nvSpPr>
        <p:spPr bwMode="auto">
          <a:xfrm flipH="1" flipV="1">
            <a:off x="2887134" y="4804997"/>
            <a:ext cx="1354667" cy="219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49203" name="Rectangle 51"/>
          <p:cNvSpPr>
            <a:spLocks noChangeArrowheads="1"/>
          </p:cNvSpPr>
          <p:nvPr/>
        </p:nvSpPr>
        <p:spPr bwMode="auto">
          <a:xfrm rot="10740000">
            <a:off x="4269318" y="4772026"/>
            <a:ext cx="65616" cy="90121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204" name="Line 52"/>
          <p:cNvSpPr>
            <a:spLocks noChangeShapeType="1"/>
          </p:cNvSpPr>
          <p:nvPr/>
        </p:nvSpPr>
        <p:spPr bwMode="auto">
          <a:xfrm>
            <a:off x="4394200" y="4813788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205" name="Line 53"/>
          <p:cNvSpPr>
            <a:spLocks noChangeShapeType="1"/>
          </p:cNvSpPr>
          <p:nvPr/>
        </p:nvSpPr>
        <p:spPr bwMode="auto">
          <a:xfrm>
            <a:off x="4724400" y="4735757"/>
            <a:ext cx="0" cy="1439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206" name="Line 54"/>
          <p:cNvSpPr>
            <a:spLocks noChangeShapeType="1"/>
          </p:cNvSpPr>
          <p:nvPr/>
        </p:nvSpPr>
        <p:spPr bwMode="auto">
          <a:xfrm>
            <a:off x="4381500" y="4729163"/>
            <a:ext cx="0" cy="1439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49207" name="Rectangle 55"/>
          <p:cNvSpPr>
            <a:spLocks noChangeArrowheads="1"/>
          </p:cNvSpPr>
          <p:nvPr/>
        </p:nvSpPr>
        <p:spPr bwMode="auto">
          <a:xfrm rot="10740000">
            <a:off x="4775199" y="4772026"/>
            <a:ext cx="67734" cy="86824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208" name="Line 56"/>
          <p:cNvSpPr>
            <a:spLocks noChangeShapeType="1"/>
          </p:cNvSpPr>
          <p:nvPr/>
        </p:nvSpPr>
        <p:spPr bwMode="auto">
          <a:xfrm flipH="1" flipV="1">
            <a:off x="4849285" y="4803899"/>
            <a:ext cx="1365249" cy="109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49209" name="Rectangle 57"/>
          <p:cNvSpPr>
            <a:spLocks noChangeArrowheads="1"/>
          </p:cNvSpPr>
          <p:nvPr/>
        </p:nvSpPr>
        <p:spPr bwMode="auto">
          <a:xfrm rot="10740000">
            <a:off x="6237817" y="4761036"/>
            <a:ext cx="65616" cy="90121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210" name="Line 58"/>
          <p:cNvSpPr>
            <a:spLocks noChangeShapeType="1"/>
          </p:cNvSpPr>
          <p:nvPr/>
        </p:nvSpPr>
        <p:spPr bwMode="auto">
          <a:xfrm flipH="1" flipV="1">
            <a:off x="3505200" y="4853354"/>
            <a:ext cx="508000" cy="2242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9211" name="Line 59"/>
          <p:cNvSpPr>
            <a:spLocks noChangeShapeType="1"/>
          </p:cNvSpPr>
          <p:nvPr/>
        </p:nvSpPr>
        <p:spPr bwMode="auto">
          <a:xfrm flipV="1">
            <a:off x="5207001" y="4846760"/>
            <a:ext cx="482600" cy="2373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914401" y="357188"/>
            <a:ext cx="8229601" cy="3754316"/>
            <a:chOff x="432" y="325"/>
            <a:chExt cx="3888" cy="3416"/>
          </a:xfrm>
        </p:grpSpPr>
        <p:sp>
          <p:nvSpPr>
            <p:cNvPr id="49213" name="Arc 61"/>
            <p:cNvSpPr>
              <a:spLocks/>
            </p:cNvSpPr>
            <p:nvPr/>
          </p:nvSpPr>
          <p:spPr bwMode="auto">
            <a:xfrm>
              <a:off x="529" y="925"/>
              <a:ext cx="1248" cy="2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489 h 22156"/>
                <a:gd name="T2" fmla="*/ 43193 w 43200"/>
                <a:gd name="T3" fmla="*/ 22156 h 22156"/>
                <a:gd name="T4" fmla="*/ 21600 w 43200"/>
                <a:gd name="T5" fmla="*/ 21600 h 2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56" fill="none" extrusionOk="0">
                  <a:moveTo>
                    <a:pt x="0" y="21489"/>
                  </a:moveTo>
                  <a:cubicBezTo>
                    <a:pt x="61" y="9603"/>
                    <a:pt x="9713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5"/>
                    <a:pt x="43197" y="21970"/>
                    <a:pt x="43192" y="22155"/>
                  </a:cubicBezTo>
                </a:path>
                <a:path w="43200" h="22156" stroke="0" extrusionOk="0">
                  <a:moveTo>
                    <a:pt x="0" y="21489"/>
                  </a:moveTo>
                  <a:cubicBezTo>
                    <a:pt x="61" y="9603"/>
                    <a:pt x="9713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5"/>
                    <a:pt x="43197" y="21970"/>
                    <a:pt x="43192" y="22155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8F8F8"/>
                </a:gs>
                <a:gs pos="100000">
                  <a:srgbClr val="F8F8F8">
                    <a:gamma/>
                    <a:tint val="89804"/>
                    <a:invGamma/>
                  </a:srgbClr>
                </a:gs>
              </a:gsLst>
              <a:lin ang="270000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14" name="Rectangle 62" descr="Diagonal hacia arriba ancha"/>
            <p:cNvSpPr>
              <a:spLocks noChangeArrowheads="1"/>
            </p:cNvSpPr>
            <p:nvPr/>
          </p:nvSpPr>
          <p:spPr bwMode="auto">
            <a:xfrm>
              <a:off x="4032" y="3132"/>
              <a:ext cx="240" cy="96"/>
            </a:xfrm>
            <a:prstGeom prst="rect">
              <a:avLst/>
            </a:prstGeom>
            <a:pattFill prst="wdUpDiag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15" name="Rectangle 63" descr="Diagonal hacia arriba ancha"/>
            <p:cNvSpPr>
              <a:spLocks noChangeArrowheads="1"/>
            </p:cNvSpPr>
            <p:nvPr/>
          </p:nvSpPr>
          <p:spPr bwMode="auto">
            <a:xfrm>
              <a:off x="432" y="3132"/>
              <a:ext cx="1488" cy="96"/>
            </a:xfrm>
            <a:prstGeom prst="rect">
              <a:avLst/>
            </a:prstGeom>
            <a:pattFill prst="wdUpDiag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16" name="Rectangle 64" descr="Diagonal hacia arriba ancha"/>
            <p:cNvSpPr>
              <a:spLocks noChangeArrowheads="1"/>
            </p:cNvSpPr>
            <p:nvPr/>
          </p:nvSpPr>
          <p:spPr bwMode="auto">
            <a:xfrm>
              <a:off x="2304" y="3132"/>
              <a:ext cx="1536" cy="96"/>
            </a:xfrm>
            <a:prstGeom prst="rect">
              <a:avLst/>
            </a:prstGeom>
            <a:pattFill prst="wdUpDiag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17" name="Rectangle 65" descr="Confeti pequeño"/>
            <p:cNvSpPr>
              <a:spLocks noChangeArrowheads="1"/>
            </p:cNvSpPr>
            <p:nvPr/>
          </p:nvSpPr>
          <p:spPr bwMode="auto">
            <a:xfrm>
              <a:off x="3839" y="3036"/>
              <a:ext cx="192" cy="480"/>
            </a:xfrm>
            <a:prstGeom prst="rect">
              <a:avLst/>
            </a:prstGeom>
            <a:pattFill prst="smConfetti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18" name="Rectangle 66" descr="Confeti pequeño"/>
            <p:cNvSpPr>
              <a:spLocks noChangeArrowheads="1"/>
            </p:cNvSpPr>
            <p:nvPr/>
          </p:nvSpPr>
          <p:spPr bwMode="auto">
            <a:xfrm>
              <a:off x="4032" y="2940"/>
              <a:ext cx="240" cy="192"/>
            </a:xfrm>
            <a:prstGeom prst="rect">
              <a:avLst/>
            </a:prstGeom>
            <a:pattFill prst="smConfetti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19" name="Rectangle 67" descr="Confeti pequeño"/>
            <p:cNvSpPr>
              <a:spLocks noChangeArrowheads="1"/>
            </p:cNvSpPr>
            <p:nvPr/>
          </p:nvSpPr>
          <p:spPr bwMode="auto">
            <a:xfrm>
              <a:off x="2304" y="2940"/>
              <a:ext cx="1536" cy="192"/>
            </a:xfrm>
            <a:prstGeom prst="rect">
              <a:avLst/>
            </a:prstGeom>
            <a:pattFill prst="smConfetti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20" name="Rectangle 68"/>
            <p:cNvSpPr>
              <a:spLocks noChangeArrowheads="1"/>
            </p:cNvSpPr>
            <p:nvPr/>
          </p:nvSpPr>
          <p:spPr bwMode="auto">
            <a:xfrm>
              <a:off x="916" y="640"/>
              <a:ext cx="472" cy="280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F8F8F8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21" name="Rectangle 69" descr="Confeti pequeño"/>
            <p:cNvSpPr>
              <a:spLocks noChangeArrowheads="1"/>
            </p:cNvSpPr>
            <p:nvPr/>
          </p:nvSpPr>
          <p:spPr bwMode="auto">
            <a:xfrm>
              <a:off x="432" y="2940"/>
              <a:ext cx="1536" cy="192"/>
            </a:xfrm>
            <a:prstGeom prst="rect">
              <a:avLst/>
            </a:prstGeom>
            <a:pattFill prst="smConfetti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22" name="Rectangle 70"/>
            <p:cNvSpPr>
              <a:spLocks noChangeArrowheads="1"/>
            </p:cNvSpPr>
            <p:nvPr/>
          </p:nvSpPr>
          <p:spPr bwMode="auto">
            <a:xfrm>
              <a:off x="2596" y="2848"/>
              <a:ext cx="952" cy="88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89804"/>
                    <a:invGamma/>
                  </a:srgbClr>
                </a:gs>
                <a:gs pos="100000">
                  <a:srgbClr val="F8F8F8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23" name="Arc 71"/>
            <p:cNvSpPr>
              <a:spLocks/>
            </p:cNvSpPr>
            <p:nvPr/>
          </p:nvSpPr>
          <p:spPr bwMode="auto">
            <a:xfrm>
              <a:off x="2449" y="925"/>
              <a:ext cx="1248" cy="2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489 h 22156"/>
                <a:gd name="T2" fmla="*/ 43193 w 43200"/>
                <a:gd name="T3" fmla="*/ 22156 h 22156"/>
                <a:gd name="T4" fmla="*/ 21600 w 43200"/>
                <a:gd name="T5" fmla="*/ 21600 h 2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56" fill="none" extrusionOk="0">
                  <a:moveTo>
                    <a:pt x="0" y="21489"/>
                  </a:moveTo>
                  <a:cubicBezTo>
                    <a:pt x="61" y="9603"/>
                    <a:pt x="9713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5"/>
                    <a:pt x="43197" y="21970"/>
                    <a:pt x="43192" y="22155"/>
                  </a:cubicBezTo>
                </a:path>
                <a:path w="43200" h="22156" stroke="0" extrusionOk="0">
                  <a:moveTo>
                    <a:pt x="0" y="21489"/>
                  </a:moveTo>
                  <a:cubicBezTo>
                    <a:pt x="61" y="9603"/>
                    <a:pt x="9713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5"/>
                    <a:pt x="43197" y="21970"/>
                    <a:pt x="43192" y="22155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8F8F8">
                    <a:gamma/>
                    <a:tint val="89804"/>
                    <a:invGamma/>
                  </a:srgbClr>
                </a:gs>
                <a:gs pos="100000">
                  <a:srgbClr val="F8F8F8"/>
                </a:gs>
              </a:gsLst>
              <a:lin ang="1890000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24" name="Rectangle 72"/>
            <p:cNvSpPr>
              <a:spLocks noChangeArrowheads="1"/>
            </p:cNvSpPr>
            <p:nvPr/>
          </p:nvSpPr>
          <p:spPr bwMode="auto">
            <a:xfrm>
              <a:off x="2836" y="640"/>
              <a:ext cx="472" cy="280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89804"/>
                    <a:invGamma/>
                  </a:srgbClr>
                </a:gs>
                <a:gs pos="100000">
                  <a:srgbClr val="F8F8F8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25" name="Rectangle 73" descr="Confeti grande"/>
            <p:cNvSpPr>
              <a:spLocks noChangeArrowheads="1"/>
            </p:cNvSpPr>
            <p:nvPr/>
          </p:nvSpPr>
          <p:spPr bwMode="auto">
            <a:xfrm>
              <a:off x="1924" y="2944"/>
              <a:ext cx="376" cy="520"/>
            </a:xfrm>
            <a:prstGeom prst="rect">
              <a:avLst/>
            </a:prstGeom>
            <a:pattFill prst="lgConfetti">
              <a:fgClr>
                <a:schemeClr val="fol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26" name="Line 74"/>
            <p:cNvSpPr>
              <a:spLocks noChangeShapeType="1"/>
            </p:cNvSpPr>
            <p:nvPr/>
          </p:nvSpPr>
          <p:spPr bwMode="auto">
            <a:xfrm flipH="1">
              <a:off x="2208" y="2124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27" name="Line 75"/>
            <p:cNvSpPr>
              <a:spLocks noChangeShapeType="1"/>
            </p:cNvSpPr>
            <p:nvPr/>
          </p:nvSpPr>
          <p:spPr bwMode="auto">
            <a:xfrm>
              <a:off x="2400" y="2124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28" name="Rectangle 76"/>
            <p:cNvSpPr>
              <a:spLocks noChangeArrowheads="1"/>
            </p:cNvSpPr>
            <p:nvPr/>
          </p:nvSpPr>
          <p:spPr bwMode="auto">
            <a:xfrm rot="16200000">
              <a:off x="2159" y="3171"/>
              <a:ext cx="609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000" dirty="0"/>
                <a:t>0,50 m.</a:t>
              </a:r>
            </a:p>
          </p:txBody>
        </p:sp>
        <p:sp>
          <p:nvSpPr>
            <p:cNvPr id="49229" name="Line 77"/>
            <p:cNvSpPr>
              <a:spLocks noChangeShapeType="1"/>
            </p:cNvSpPr>
            <p:nvPr/>
          </p:nvSpPr>
          <p:spPr bwMode="auto">
            <a:xfrm flipH="1">
              <a:off x="2400" y="346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30" name="AutoShape 78"/>
            <p:cNvSpPr>
              <a:spLocks noChangeArrowheads="1"/>
            </p:cNvSpPr>
            <p:nvPr/>
          </p:nvSpPr>
          <p:spPr bwMode="auto">
            <a:xfrm rot="10800000">
              <a:off x="2112" y="2124"/>
              <a:ext cx="96" cy="96"/>
            </a:xfrm>
            <a:prstGeom prst="rtTriangle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31" name="AutoShape 79"/>
            <p:cNvSpPr>
              <a:spLocks noChangeArrowheads="1"/>
            </p:cNvSpPr>
            <p:nvPr/>
          </p:nvSpPr>
          <p:spPr bwMode="auto">
            <a:xfrm rot="5400000">
              <a:off x="1944" y="2676"/>
              <a:ext cx="336" cy="192"/>
            </a:xfrm>
            <a:prstGeom prst="parallelogram">
              <a:avLst>
                <a:gd name="adj" fmla="val 99912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32" name="AutoShape 80"/>
            <p:cNvSpPr>
              <a:spLocks noChangeArrowheads="1"/>
            </p:cNvSpPr>
            <p:nvPr/>
          </p:nvSpPr>
          <p:spPr bwMode="auto">
            <a:xfrm>
              <a:off x="2016" y="2844"/>
              <a:ext cx="96" cy="96"/>
            </a:xfrm>
            <a:prstGeom prst="rtTriangle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33" name="AutoShape 81"/>
            <p:cNvSpPr>
              <a:spLocks noChangeArrowheads="1"/>
            </p:cNvSpPr>
            <p:nvPr/>
          </p:nvSpPr>
          <p:spPr bwMode="auto">
            <a:xfrm rot="5400000">
              <a:off x="1944" y="2196"/>
              <a:ext cx="336" cy="192"/>
            </a:xfrm>
            <a:prstGeom prst="parallelogram">
              <a:avLst>
                <a:gd name="adj" fmla="val 99912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34" name="AutoShape 82"/>
            <p:cNvSpPr>
              <a:spLocks noChangeArrowheads="1"/>
            </p:cNvSpPr>
            <p:nvPr/>
          </p:nvSpPr>
          <p:spPr bwMode="auto">
            <a:xfrm rot="5400000">
              <a:off x="1944" y="2436"/>
              <a:ext cx="336" cy="192"/>
            </a:xfrm>
            <a:prstGeom prst="parallelogram">
              <a:avLst>
                <a:gd name="adj" fmla="val 99912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35" name="Line 83"/>
            <p:cNvSpPr>
              <a:spLocks noChangeShapeType="1"/>
            </p:cNvSpPr>
            <p:nvPr/>
          </p:nvSpPr>
          <p:spPr bwMode="auto">
            <a:xfrm flipH="1">
              <a:off x="432" y="2940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36" name="Rectangle 84"/>
            <p:cNvSpPr>
              <a:spLocks noChangeArrowheads="1"/>
            </p:cNvSpPr>
            <p:nvPr/>
          </p:nvSpPr>
          <p:spPr bwMode="auto">
            <a:xfrm>
              <a:off x="840" y="3228"/>
              <a:ext cx="1104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000" dirty="0"/>
                <a:t>Empotramiento  en</a:t>
              </a: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s-ES_tradnl" sz="1000" dirty="0"/>
                <a:t>dado de Hormigón</a:t>
              </a:r>
            </a:p>
          </p:txBody>
        </p:sp>
        <p:sp>
          <p:nvSpPr>
            <p:cNvPr id="49237" name="Rectangle 85"/>
            <p:cNvSpPr>
              <a:spLocks noChangeArrowheads="1"/>
            </p:cNvSpPr>
            <p:nvPr/>
          </p:nvSpPr>
          <p:spPr bwMode="auto">
            <a:xfrm>
              <a:off x="676" y="2848"/>
              <a:ext cx="952" cy="88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F8F8F8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38" name="Rectangle 86"/>
            <p:cNvSpPr>
              <a:spLocks noChangeArrowheads="1"/>
            </p:cNvSpPr>
            <p:nvPr/>
          </p:nvSpPr>
          <p:spPr bwMode="auto">
            <a:xfrm>
              <a:off x="2452" y="1120"/>
              <a:ext cx="1240" cy="1720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100000">
                  <a:srgbClr val="F8F8F8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39" name="Rectangle 87"/>
            <p:cNvSpPr>
              <a:spLocks noChangeArrowheads="1"/>
            </p:cNvSpPr>
            <p:nvPr/>
          </p:nvSpPr>
          <p:spPr bwMode="auto">
            <a:xfrm>
              <a:off x="532" y="1120"/>
              <a:ext cx="1240" cy="1720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40" name="Rectangle 88"/>
            <p:cNvSpPr>
              <a:spLocks noChangeArrowheads="1"/>
            </p:cNvSpPr>
            <p:nvPr/>
          </p:nvSpPr>
          <p:spPr bwMode="auto">
            <a:xfrm>
              <a:off x="2160" y="1432"/>
              <a:ext cx="92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000" dirty="0"/>
                <a:t>Llave de paso esférica Ø ¾ in. </a:t>
              </a:r>
            </a:p>
          </p:txBody>
        </p:sp>
        <p:sp>
          <p:nvSpPr>
            <p:cNvPr id="49241" name="Rectangle 89"/>
            <p:cNvSpPr>
              <a:spLocks noChangeArrowheads="1"/>
            </p:cNvSpPr>
            <p:nvPr/>
          </p:nvSpPr>
          <p:spPr bwMode="auto">
            <a:xfrm>
              <a:off x="1789" y="1715"/>
              <a:ext cx="54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000" dirty="0"/>
                <a:t>Te de </a:t>
              </a:r>
              <a:r>
                <a:rPr lang="es-ES_tradnl" sz="1000" dirty="0" smtClean="0"/>
                <a:t>P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s-ES_tradnl" sz="1000" dirty="0" smtClean="0"/>
                <a:t>Prueba</a:t>
              </a:r>
              <a:endParaRPr lang="es-ES_tradnl" sz="1000" dirty="0"/>
            </a:p>
          </p:txBody>
        </p:sp>
        <p:sp>
          <p:nvSpPr>
            <p:cNvPr id="49242" name="Rectangle 90"/>
            <p:cNvSpPr>
              <a:spLocks noChangeArrowheads="1"/>
            </p:cNvSpPr>
            <p:nvPr/>
          </p:nvSpPr>
          <p:spPr bwMode="auto">
            <a:xfrm>
              <a:off x="912" y="2172"/>
              <a:ext cx="1584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000" dirty="0"/>
                <a:t>Camisa PVC Ø 110  x  3,2</a:t>
              </a: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s-ES_tradnl" sz="1000" dirty="0"/>
                <a:t>Relleno de </a:t>
              </a:r>
              <a:r>
                <a:rPr lang="es-ES_tradnl" sz="1000" dirty="0" err="1"/>
                <a:t>Hº</a:t>
              </a:r>
              <a:endParaRPr lang="es-ES_tradnl" sz="1000" dirty="0"/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s-ES_tradnl" sz="1000" dirty="0"/>
                <a:t>Pintura : fondo negro , </a:t>
              </a: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s-ES_tradnl" sz="1000" dirty="0"/>
                <a:t>               franjas amarillas</a:t>
              </a:r>
            </a:p>
          </p:txBody>
        </p:sp>
        <p:sp>
          <p:nvSpPr>
            <p:cNvPr id="49243" name="Line 91"/>
            <p:cNvSpPr>
              <a:spLocks noChangeShapeType="1"/>
            </p:cNvSpPr>
            <p:nvPr/>
          </p:nvSpPr>
          <p:spPr bwMode="auto">
            <a:xfrm>
              <a:off x="1200" y="7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44" name="Line 92"/>
            <p:cNvSpPr>
              <a:spLocks noChangeShapeType="1"/>
            </p:cNvSpPr>
            <p:nvPr/>
          </p:nvSpPr>
          <p:spPr bwMode="auto">
            <a:xfrm>
              <a:off x="3024" y="7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45" name="Line 93"/>
            <p:cNvSpPr>
              <a:spLocks noChangeShapeType="1"/>
            </p:cNvSpPr>
            <p:nvPr/>
          </p:nvSpPr>
          <p:spPr bwMode="auto">
            <a:xfrm>
              <a:off x="2208" y="2892"/>
              <a:ext cx="1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46" name="Line 94"/>
            <p:cNvSpPr>
              <a:spLocks noChangeShapeType="1"/>
            </p:cNvSpPr>
            <p:nvPr/>
          </p:nvSpPr>
          <p:spPr bwMode="auto">
            <a:xfrm flipH="1">
              <a:off x="3743" y="2892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47" name="AutoShape 95" descr="Confeti pequeño"/>
            <p:cNvSpPr>
              <a:spLocks noChangeArrowheads="1"/>
            </p:cNvSpPr>
            <p:nvPr/>
          </p:nvSpPr>
          <p:spPr bwMode="auto">
            <a:xfrm rot="16200000">
              <a:off x="3767" y="2868"/>
              <a:ext cx="48" cy="96"/>
            </a:xfrm>
            <a:prstGeom prst="rtTriangle">
              <a:avLst/>
            </a:prstGeom>
            <a:pattFill prst="smConfetti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48" name="AutoShape 96" descr="Confeti pequeño"/>
            <p:cNvSpPr>
              <a:spLocks noChangeArrowheads="1"/>
            </p:cNvSpPr>
            <p:nvPr/>
          </p:nvSpPr>
          <p:spPr bwMode="auto">
            <a:xfrm>
              <a:off x="4031" y="2892"/>
              <a:ext cx="96" cy="48"/>
            </a:xfrm>
            <a:prstGeom prst="rtTriangle">
              <a:avLst/>
            </a:prstGeom>
            <a:pattFill prst="smConfetti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249" name="Rectangle 97"/>
            <p:cNvSpPr>
              <a:spLocks noChangeArrowheads="1"/>
            </p:cNvSpPr>
            <p:nvPr/>
          </p:nvSpPr>
          <p:spPr bwMode="auto">
            <a:xfrm>
              <a:off x="3923" y="2992"/>
              <a:ext cx="8" cy="472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50" name="Rectangle 98"/>
            <p:cNvSpPr>
              <a:spLocks noChangeArrowheads="1"/>
            </p:cNvSpPr>
            <p:nvPr/>
          </p:nvSpPr>
          <p:spPr bwMode="auto">
            <a:xfrm>
              <a:off x="3848" y="2804"/>
              <a:ext cx="175" cy="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51" name="Line 99"/>
            <p:cNvSpPr>
              <a:spLocks noChangeShapeType="1"/>
            </p:cNvSpPr>
            <p:nvPr/>
          </p:nvSpPr>
          <p:spPr bwMode="auto">
            <a:xfrm>
              <a:off x="3888" y="3036"/>
              <a:ext cx="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52" name="Line 100"/>
            <p:cNvSpPr>
              <a:spLocks noChangeShapeType="1"/>
            </p:cNvSpPr>
            <p:nvPr/>
          </p:nvSpPr>
          <p:spPr bwMode="auto">
            <a:xfrm>
              <a:off x="4031" y="2892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53" name="Line 101"/>
            <p:cNvSpPr>
              <a:spLocks noChangeShapeType="1"/>
            </p:cNvSpPr>
            <p:nvPr/>
          </p:nvSpPr>
          <p:spPr bwMode="auto">
            <a:xfrm>
              <a:off x="4127" y="294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54" name="Rectangle 102"/>
            <p:cNvSpPr>
              <a:spLocks noChangeArrowheads="1"/>
            </p:cNvSpPr>
            <p:nvPr/>
          </p:nvSpPr>
          <p:spPr bwMode="auto">
            <a:xfrm>
              <a:off x="3891" y="3024"/>
              <a:ext cx="40" cy="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255" name="Rectangle 103"/>
            <p:cNvSpPr>
              <a:spLocks noChangeArrowheads="1"/>
            </p:cNvSpPr>
            <p:nvPr/>
          </p:nvSpPr>
          <p:spPr bwMode="auto">
            <a:xfrm>
              <a:off x="3939" y="2992"/>
              <a:ext cx="8" cy="4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56" name="Line 104"/>
            <p:cNvSpPr>
              <a:spLocks noChangeShapeType="1"/>
            </p:cNvSpPr>
            <p:nvPr/>
          </p:nvSpPr>
          <p:spPr bwMode="auto">
            <a:xfrm>
              <a:off x="2208" y="2940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257" name="AutoShape 105"/>
            <p:cNvSpPr>
              <a:spLocks noChangeArrowheads="1"/>
            </p:cNvSpPr>
            <p:nvPr/>
          </p:nvSpPr>
          <p:spPr bwMode="auto">
            <a:xfrm rot="16200000">
              <a:off x="3792" y="3180"/>
              <a:ext cx="144" cy="336"/>
            </a:xfrm>
            <a:prstGeom prst="rtTriangle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58" name="Line 106"/>
            <p:cNvSpPr>
              <a:spLocks noChangeShapeType="1"/>
            </p:cNvSpPr>
            <p:nvPr/>
          </p:nvSpPr>
          <p:spPr bwMode="auto">
            <a:xfrm flipH="1">
              <a:off x="3744" y="3276"/>
              <a:ext cx="33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59" name="Line 107"/>
            <p:cNvSpPr>
              <a:spLocks noChangeShapeType="1"/>
            </p:cNvSpPr>
            <p:nvPr/>
          </p:nvSpPr>
          <p:spPr bwMode="auto">
            <a:xfrm flipH="1">
              <a:off x="3792" y="3420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60" name="Line 108"/>
            <p:cNvSpPr>
              <a:spLocks noChangeShapeType="1"/>
            </p:cNvSpPr>
            <p:nvPr/>
          </p:nvSpPr>
          <p:spPr bwMode="auto">
            <a:xfrm>
              <a:off x="3888" y="2892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261" name="Oval 109"/>
            <p:cNvSpPr>
              <a:spLocks noChangeArrowheads="1"/>
            </p:cNvSpPr>
            <p:nvPr/>
          </p:nvSpPr>
          <p:spPr bwMode="auto">
            <a:xfrm>
              <a:off x="3080" y="2852"/>
              <a:ext cx="32" cy="32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262" name="Oval 110"/>
            <p:cNvSpPr>
              <a:spLocks noChangeArrowheads="1"/>
            </p:cNvSpPr>
            <p:nvPr/>
          </p:nvSpPr>
          <p:spPr bwMode="auto">
            <a:xfrm>
              <a:off x="1352" y="2852"/>
              <a:ext cx="32" cy="32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63" name="Line 111"/>
            <p:cNvSpPr>
              <a:spLocks noChangeShapeType="1"/>
            </p:cNvSpPr>
            <p:nvPr/>
          </p:nvSpPr>
          <p:spPr bwMode="auto">
            <a:xfrm flipH="1">
              <a:off x="3744" y="2892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64" name="Rectangle 112"/>
            <p:cNvSpPr>
              <a:spLocks noChangeArrowheads="1"/>
            </p:cNvSpPr>
            <p:nvPr/>
          </p:nvSpPr>
          <p:spPr bwMode="auto">
            <a:xfrm>
              <a:off x="3750" y="1300"/>
              <a:ext cx="5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000" dirty="0"/>
                <a:t>PUESTA A TIERRA</a:t>
              </a:r>
            </a:p>
          </p:txBody>
        </p:sp>
        <p:sp>
          <p:nvSpPr>
            <p:cNvPr id="49265" name="Line 113"/>
            <p:cNvSpPr>
              <a:spLocks noChangeShapeType="1"/>
            </p:cNvSpPr>
            <p:nvPr/>
          </p:nvSpPr>
          <p:spPr bwMode="auto">
            <a:xfrm flipH="1">
              <a:off x="1344" y="289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66" name="Rectangle 114"/>
            <p:cNvSpPr>
              <a:spLocks noChangeArrowheads="1"/>
            </p:cNvSpPr>
            <p:nvPr/>
          </p:nvSpPr>
          <p:spPr bwMode="auto">
            <a:xfrm>
              <a:off x="972" y="1224"/>
              <a:ext cx="1488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000"/>
                <a:t>Caños y accesorios con   </a:t>
              </a:r>
            </a:p>
            <a:p>
              <a:pPr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es-ES_tradnl" sz="1000"/>
                <a:t>revestimiento epoxídico</a:t>
              </a:r>
            </a:p>
          </p:txBody>
        </p:sp>
        <p:sp>
          <p:nvSpPr>
            <p:cNvPr id="49267" name="Rectangle 115"/>
            <p:cNvSpPr>
              <a:spLocks noChangeArrowheads="1"/>
            </p:cNvSpPr>
            <p:nvPr/>
          </p:nvSpPr>
          <p:spPr bwMode="auto">
            <a:xfrm>
              <a:off x="3713" y="1618"/>
              <a:ext cx="540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000" dirty="0"/>
                <a:t>Cable Cu 10 mm², vaina</a:t>
              </a: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s-ES_tradnl" sz="1000" dirty="0"/>
                <a:t>P V C  amarilla  y  verde ,</a:t>
              </a: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s-ES_tradnl" sz="1000" dirty="0"/>
                <a:t>Terminales  </a:t>
              </a:r>
              <a:endParaRPr lang="es-ES_tradnl" sz="1000" dirty="0" smtClean="0"/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s-ES_tradnl" sz="1000" dirty="0" err="1" smtClean="0"/>
                <a:t>indentados</a:t>
              </a:r>
              <a:endParaRPr lang="es-ES_tradnl" sz="1000" dirty="0"/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1000" dirty="0"/>
                <a:t>Jabalina  Cu 1, 20 m.</a:t>
              </a: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s-ES_tradnl" sz="1000" dirty="0" err="1"/>
                <a:t>Morseto</a:t>
              </a:r>
              <a:r>
                <a:rPr lang="es-ES_tradnl" sz="1000" dirty="0"/>
                <a:t> de </a:t>
              </a:r>
              <a:endParaRPr lang="es-ES_tradnl" sz="1000" dirty="0" smtClean="0"/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s-ES_tradnl" sz="1000" dirty="0" smtClean="0"/>
                <a:t>bronce</a:t>
              </a:r>
              <a:endParaRPr lang="es-ES_tradnl" sz="1000" dirty="0"/>
            </a:p>
          </p:txBody>
        </p:sp>
        <p:sp useBgFill="1">
          <p:nvSpPr>
            <p:cNvPr id="49268" name="AutoShape 116"/>
            <p:cNvSpPr>
              <a:spLocks noChangeArrowheads="1"/>
            </p:cNvSpPr>
            <p:nvPr/>
          </p:nvSpPr>
          <p:spPr bwMode="auto">
            <a:xfrm>
              <a:off x="964" y="688"/>
              <a:ext cx="376" cy="184"/>
            </a:xfrm>
            <a:prstGeom prst="roundRect">
              <a:avLst>
                <a:gd name="adj" fmla="val 12495"/>
              </a:avLst>
            </a:prstGeom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269" name="AutoShape 117"/>
            <p:cNvSpPr>
              <a:spLocks noChangeArrowheads="1"/>
            </p:cNvSpPr>
            <p:nvPr/>
          </p:nvSpPr>
          <p:spPr bwMode="auto">
            <a:xfrm>
              <a:off x="2884" y="688"/>
              <a:ext cx="376" cy="184"/>
            </a:xfrm>
            <a:prstGeom prst="roundRect">
              <a:avLst>
                <a:gd name="adj" fmla="val 12495"/>
              </a:avLst>
            </a:prstGeom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70" name="AutoShape 118"/>
            <p:cNvSpPr>
              <a:spLocks noChangeArrowheads="1"/>
            </p:cNvSpPr>
            <p:nvPr/>
          </p:nvSpPr>
          <p:spPr bwMode="auto">
            <a:xfrm>
              <a:off x="3028" y="736"/>
              <a:ext cx="88" cy="136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71" name="Line 119"/>
            <p:cNvSpPr>
              <a:spLocks noChangeShapeType="1"/>
            </p:cNvSpPr>
            <p:nvPr/>
          </p:nvSpPr>
          <p:spPr bwMode="auto">
            <a:xfrm>
              <a:off x="2112" y="3468"/>
              <a:ext cx="0" cy="19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72" name="Rectangle 120"/>
            <p:cNvSpPr>
              <a:spLocks noChangeArrowheads="1"/>
            </p:cNvSpPr>
            <p:nvPr/>
          </p:nvSpPr>
          <p:spPr bwMode="auto">
            <a:xfrm>
              <a:off x="2112" y="3516"/>
              <a:ext cx="67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000"/>
                <a:t>A consumo</a:t>
              </a:r>
            </a:p>
          </p:txBody>
        </p:sp>
        <p:sp>
          <p:nvSpPr>
            <p:cNvPr id="49273" name="AutoShape 121"/>
            <p:cNvSpPr>
              <a:spLocks noChangeArrowheads="1"/>
            </p:cNvSpPr>
            <p:nvPr/>
          </p:nvSpPr>
          <p:spPr bwMode="auto">
            <a:xfrm>
              <a:off x="1108" y="736"/>
              <a:ext cx="88" cy="136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74" name="Rectangle 122"/>
            <p:cNvSpPr>
              <a:spLocks noChangeArrowheads="1"/>
            </p:cNvSpPr>
            <p:nvPr/>
          </p:nvSpPr>
          <p:spPr bwMode="auto">
            <a:xfrm>
              <a:off x="1374" y="325"/>
              <a:ext cx="175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dirty="0"/>
                <a:t>Adaptador de latón provisión Shell GAS  Te roscada  Ø 3/4 in. </a:t>
              </a:r>
              <a:r>
                <a:rPr lang="es-ES_tradnl" sz="1000" dirty="0" smtClean="0"/>
                <a:t>  </a:t>
              </a:r>
              <a:r>
                <a:rPr lang="es-ES_tradnl" sz="1000" dirty="0"/>
                <a:t>Serie 3000 ,  rosca tuerca Serie 3000 </a:t>
              </a:r>
            </a:p>
          </p:txBody>
        </p:sp>
        <p:sp>
          <p:nvSpPr>
            <p:cNvPr id="49275" name="Line 123"/>
            <p:cNvSpPr>
              <a:spLocks noChangeShapeType="1"/>
            </p:cNvSpPr>
            <p:nvPr/>
          </p:nvSpPr>
          <p:spPr bwMode="auto">
            <a:xfrm flipH="1">
              <a:off x="2016" y="212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276" name="Rectangle 124"/>
            <p:cNvSpPr>
              <a:spLocks noChangeArrowheads="1"/>
            </p:cNvSpPr>
            <p:nvPr/>
          </p:nvSpPr>
          <p:spPr bwMode="auto">
            <a:xfrm>
              <a:off x="2016" y="2940"/>
              <a:ext cx="192" cy="528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77" name="Line 125"/>
            <p:cNvSpPr>
              <a:spLocks noChangeShapeType="1"/>
            </p:cNvSpPr>
            <p:nvPr/>
          </p:nvSpPr>
          <p:spPr bwMode="auto">
            <a:xfrm>
              <a:off x="2208" y="2124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78" name="Line 126"/>
            <p:cNvSpPr>
              <a:spLocks noChangeShapeType="1"/>
            </p:cNvSpPr>
            <p:nvPr/>
          </p:nvSpPr>
          <p:spPr bwMode="auto">
            <a:xfrm>
              <a:off x="2016" y="2124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79" name="Line 127"/>
            <p:cNvSpPr>
              <a:spLocks noChangeShapeType="1"/>
            </p:cNvSpPr>
            <p:nvPr/>
          </p:nvSpPr>
          <p:spPr bwMode="auto">
            <a:xfrm>
              <a:off x="2016" y="346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80" name="Line 128"/>
            <p:cNvSpPr>
              <a:spLocks noChangeShapeType="1"/>
            </p:cNvSpPr>
            <p:nvPr/>
          </p:nvSpPr>
          <p:spPr bwMode="auto">
            <a:xfrm>
              <a:off x="2112" y="2124"/>
              <a:ext cx="0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81" name="Line 129"/>
            <p:cNvSpPr>
              <a:spLocks noChangeShapeType="1"/>
            </p:cNvSpPr>
            <p:nvPr/>
          </p:nvSpPr>
          <p:spPr bwMode="auto">
            <a:xfrm>
              <a:off x="2112" y="1950"/>
              <a:ext cx="0" cy="18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82" name="Line 130"/>
            <p:cNvSpPr>
              <a:spLocks noChangeShapeType="1"/>
            </p:cNvSpPr>
            <p:nvPr/>
          </p:nvSpPr>
          <p:spPr bwMode="auto">
            <a:xfrm>
              <a:off x="2064" y="1896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83" name="Line 131"/>
            <p:cNvSpPr>
              <a:spLocks noChangeShapeType="1"/>
            </p:cNvSpPr>
            <p:nvPr/>
          </p:nvSpPr>
          <p:spPr bwMode="auto">
            <a:xfrm>
              <a:off x="2064" y="195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84" name="Line 132"/>
            <p:cNvSpPr>
              <a:spLocks noChangeShapeType="1"/>
            </p:cNvSpPr>
            <p:nvPr/>
          </p:nvSpPr>
          <p:spPr bwMode="auto">
            <a:xfrm>
              <a:off x="2166" y="175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85" name="Line 133"/>
            <p:cNvSpPr>
              <a:spLocks noChangeShapeType="1"/>
            </p:cNvSpPr>
            <p:nvPr/>
          </p:nvSpPr>
          <p:spPr bwMode="auto">
            <a:xfrm>
              <a:off x="2112" y="786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grpSp>
          <p:nvGrpSpPr>
            <p:cNvPr id="6" name="Group 134"/>
            <p:cNvGrpSpPr>
              <a:grpSpLocks/>
            </p:cNvGrpSpPr>
            <p:nvPr/>
          </p:nvGrpSpPr>
          <p:grpSpPr bwMode="auto">
            <a:xfrm>
              <a:off x="1989" y="903"/>
              <a:ext cx="258" cy="993"/>
              <a:chOff x="1989" y="903"/>
              <a:chExt cx="258" cy="993"/>
            </a:xfrm>
          </p:grpSpPr>
          <p:sp>
            <p:nvSpPr>
              <p:cNvPr id="49287" name="AutoShape 135"/>
              <p:cNvSpPr>
                <a:spLocks noChangeArrowheads="1"/>
              </p:cNvSpPr>
              <p:nvPr/>
            </p:nvSpPr>
            <p:spPr bwMode="auto">
              <a:xfrm>
                <a:off x="2078" y="1568"/>
                <a:ext cx="80" cy="80"/>
              </a:xfrm>
              <a:prstGeom prst="triangle">
                <a:avLst>
                  <a:gd name="adj" fmla="val 49995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88" name="AutoShape 136"/>
              <p:cNvSpPr>
                <a:spLocks noChangeArrowheads="1"/>
              </p:cNvSpPr>
              <p:nvPr/>
            </p:nvSpPr>
            <p:spPr bwMode="auto">
              <a:xfrm rot="10800000">
                <a:off x="2078" y="1472"/>
                <a:ext cx="80" cy="80"/>
              </a:xfrm>
              <a:prstGeom prst="triangle">
                <a:avLst>
                  <a:gd name="adj" fmla="val 49995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89" name="Oval 137"/>
              <p:cNvSpPr>
                <a:spLocks noChangeArrowheads="1"/>
              </p:cNvSpPr>
              <p:nvPr/>
            </p:nvSpPr>
            <p:spPr bwMode="auto">
              <a:xfrm>
                <a:off x="2078" y="1520"/>
                <a:ext cx="80" cy="8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90" name="Line 138"/>
              <p:cNvSpPr>
                <a:spLocks noChangeShapeType="1"/>
              </p:cNvSpPr>
              <p:nvPr/>
            </p:nvSpPr>
            <p:spPr bwMode="auto">
              <a:xfrm flipH="1">
                <a:off x="2022" y="15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91" name="Line 139"/>
              <p:cNvSpPr>
                <a:spLocks noChangeShapeType="1"/>
              </p:cNvSpPr>
              <p:nvPr/>
            </p:nvSpPr>
            <p:spPr bwMode="auto">
              <a:xfrm>
                <a:off x="2070" y="1752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92" name="Line 140"/>
              <p:cNvSpPr>
                <a:spLocks noChangeShapeType="1"/>
              </p:cNvSpPr>
              <p:nvPr/>
            </p:nvSpPr>
            <p:spPr bwMode="auto">
              <a:xfrm>
                <a:off x="2070" y="175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93" name="Line 141"/>
              <p:cNvSpPr>
                <a:spLocks noChangeShapeType="1"/>
              </p:cNvSpPr>
              <p:nvPr/>
            </p:nvSpPr>
            <p:spPr bwMode="auto">
              <a:xfrm flipH="1">
                <a:off x="2022" y="1800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94" name="Line 142"/>
              <p:cNvSpPr>
                <a:spLocks noChangeShapeType="1"/>
              </p:cNvSpPr>
              <p:nvPr/>
            </p:nvSpPr>
            <p:spPr bwMode="auto">
              <a:xfrm flipH="1">
                <a:off x="2022" y="1896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95" name="Line 143"/>
              <p:cNvSpPr>
                <a:spLocks noChangeShapeType="1"/>
              </p:cNvSpPr>
              <p:nvPr/>
            </p:nvSpPr>
            <p:spPr bwMode="auto">
              <a:xfrm>
                <a:off x="2022" y="180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96" name="Line 144"/>
              <p:cNvSpPr>
                <a:spLocks noChangeShapeType="1"/>
              </p:cNvSpPr>
              <p:nvPr/>
            </p:nvSpPr>
            <p:spPr bwMode="auto">
              <a:xfrm flipV="1">
                <a:off x="2118" y="1656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97" name="Line 145"/>
              <p:cNvSpPr>
                <a:spLocks noChangeShapeType="1"/>
              </p:cNvSpPr>
              <p:nvPr/>
            </p:nvSpPr>
            <p:spPr bwMode="auto">
              <a:xfrm flipV="1">
                <a:off x="2118" y="1416"/>
                <a:ext cx="0" cy="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98" name="Rectangle 146"/>
              <p:cNvSpPr>
                <a:spLocks noChangeArrowheads="1"/>
              </p:cNvSpPr>
              <p:nvPr/>
            </p:nvSpPr>
            <p:spPr bwMode="auto">
              <a:xfrm>
                <a:off x="2078" y="1184"/>
                <a:ext cx="80" cy="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299" name="Oval 147"/>
              <p:cNvSpPr>
                <a:spLocks noChangeArrowheads="1"/>
              </p:cNvSpPr>
              <p:nvPr/>
            </p:nvSpPr>
            <p:spPr bwMode="auto">
              <a:xfrm>
                <a:off x="1989" y="903"/>
                <a:ext cx="258" cy="258"/>
              </a:xfrm>
              <a:prstGeom prst="ellipse">
                <a:avLst/>
              </a:prstGeom>
              <a:noFill/>
              <a:ln w="47625" cmpd="thickThin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300" name="Rectangle 148"/>
              <p:cNvSpPr>
                <a:spLocks noChangeArrowheads="1"/>
              </p:cNvSpPr>
              <p:nvPr/>
            </p:nvSpPr>
            <p:spPr bwMode="auto">
              <a:xfrm>
                <a:off x="2022" y="936"/>
                <a:ext cx="144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_tradnl" sz="1400" b="1"/>
                  <a:t>R</a:t>
                </a:r>
              </a:p>
            </p:txBody>
          </p:sp>
          <p:sp>
            <p:nvSpPr>
              <p:cNvPr id="49301" name="Rectangle 149"/>
              <p:cNvSpPr>
                <a:spLocks noChangeArrowheads="1"/>
              </p:cNvSpPr>
              <p:nvPr/>
            </p:nvSpPr>
            <p:spPr bwMode="auto">
              <a:xfrm>
                <a:off x="2077" y="1280"/>
                <a:ext cx="80" cy="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302" name="Rectangle 150"/>
              <p:cNvSpPr>
                <a:spLocks noChangeArrowheads="1"/>
              </p:cNvSpPr>
              <p:nvPr/>
            </p:nvSpPr>
            <p:spPr bwMode="auto">
              <a:xfrm>
                <a:off x="2029" y="1328"/>
                <a:ext cx="176" cy="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303" name="Rectangle 151"/>
              <p:cNvSpPr>
                <a:spLocks noChangeArrowheads="1"/>
              </p:cNvSpPr>
              <p:nvPr/>
            </p:nvSpPr>
            <p:spPr bwMode="auto">
              <a:xfrm>
                <a:off x="2077" y="1376"/>
                <a:ext cx="80" cy="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49304" name="Line 152"/>
              <p:cNvSpPr>
                <a:spLocks noChangeShapeType="1"/>
              </p:cNvSpPr>
              <p:nvPr/>
            </p:nvSpPr>
            <p:spPr bwMode="auto">
              <a:xfrm>
                <a:off x="2118" y="1224"/>
                <a:ext cx="0" cy="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49305" name="Rectangle 153" descr="Vertical estrecha"/>
            <p:cNvSpPr>
              <a:spLocks noChangeArrowheads="1"/>
            </p:cNvSpPr>
            <p:nvPr/>
          </p:nvSpPr>
          <p:spPr bwMode="auto">
            <a:xfrm>
              <a:off x="436" y="2944"/>
              <a:ext cx="1480" cy="40"/>
            </a:xfrm>
            <a:prstGeom prst="rect">
              <a:avLst/>
            </a:prstGeom>
            <a:pattFill prst="narVert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06" name="Rectangle 154" descr="Vertical estrecha"/>
            <p:cNvSpPr>
              <a:spLocks noChangeArrowheads="1"/>
            </p:cNvSpPr>
            <p:nvPr/>
          </p:nvSpPr>
          <p:spPr bwMode="auto">
            <a:xfrm>
              <a:off x="2308" y="2944"/>
              <a:ext cx="1528" cy="40"/>
            </a:xfrm>
            <a:prstGeom prst="rect">
              <a:avLst/>
            </a:prstGeom>
            <a:pattFill prst="narVert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07" name="Line 155"/>
            <p:cNvSpPr>
              <a:spLocks noChangeShapeType="1"/>
            </p:cNvSpPr>
            <p:nvPr/>
          </p:nvSpPr>
          <p:spPr bwMode="auto">
            <a:xfrm>
              <a:off x="3839" y="2844"/>
              <a:ext cx="1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08" name="Rectangle 156" descr="Vertical estrecha"/>
            <p:cNvSpPr>
              <a:spLocks noChangeArrowheads="1"/>
            </p:cNvSpPr>
            <p:nvPr/>
          </p:nvSpPr>
          <p:spPr bwMode="auto">
            <a:xfrm>
              <a:off x="4036" y="2944"/>
              <a:ext cx="232" cy="40"/>
            </a:xfrm>
            <a:prstGeom prst="rect">
              <a:avLst/>
            </a:prstGeom>
            <a:pattFill prst="narVert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09" name="Line 157"/>
            <p:cNvSpPr>
              <a:spLocks noChangeShapeType="1"/>
            </p:cNvSpPr>
            <p:nvPr/>
          </p:nvSpPr>
          <p:spPr bwMode="auto">
            <a:xfrm>
              <a:off x="4031" y="2844"/>
              <a:ext cx="1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10" name="Line 158"/>
            <p:cNvSpPr>
              <a:spLocks noChangeShapeType="1"/>
            </p:cNvSpPr>
            <p:nvPr/>
          </p:nvSpPr>
          <p:spPr bwMode="auto">
            <a:xfrm>
              <a:off x="2544" y="294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11" name="Line 159"/>
            <p:cNvSpPr>
              <a:spLocks noChangeShapeType="1"/>
            </p:cNvSpPr>
            <p:nvPr/>
          </p:nvSpPr>
          <p:spPr bwMode="auto">
            <a:xfrm>
              <a:off x="4032" y="342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12" name="Line 160"/>
            <p:cNvSpPr>
              <a:spLocks noChangeShapeType="1"/>
            </p:cNvSpPr>
            <p:nvPr/>
          </p:nvSpPr>
          <p:spPr bwMode="auto">
            <a:xfrm>
              <a:off x="3840" y="342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13" name="Line 161"/>
            <p:cNvSpPr>
              <a:spLocks noChangeShapeType="1"/>
            </p:cNvSpPr>
            <p:nvPr/>
          </p:nvSpPr>
          <p:spPr bwMode="auto">
            <a:xfrm flipH="1">
              <a:off x="3840" y="351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14" name="Line 162"/>
            <p:cNvSpPr>
              <a:spLocks noChangeShapeType="1"/>
            </p:cNvSpPr>
            <p:nvPr/>
          </p:nvSpPr>
          <p:spPr bwMode="auto">
            <a:xfrm>
              <a:off x="2052" y="774"/>
              <a:ext cx="1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15" name="Rectangle 163"/>
            <p:cNvSpPr>
              <a:spLocks noChangeArrowheads="1"/>
            </p:cNvSpPr>
            <p:nvPr/>
          </p:nvSpPr>
          <p:spPr bwMode="auto">
            <a:xfrm>
              <a:off x="1210" y="742"/>
              <a:ext cx="40" cy="7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316" name="Rectangle 164"/>
            <p:cNvSpPr>
              <a:spLocks noChangeArrowheads="1"/>
            </p:cNvSpPr>
            <p:nvPr/>
          </p:nvSpPr>
          <p:spPr bwMode="auto">
            <a:xfrm rot="10740000">
              <a:off x="1278" y="742"/>
              <a:ext cx="32" cy="79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17" name="Line 165"/>
            <p:cNvSpPr>
              <a:spLocks noChangeShapeType="1"/>
            </p:cNvSpPr>
            <p:nvPr/>
          </p:nvSpPr>
          <p:spPr bwMode="auto">
            <a:xfrm flipH="1" flipV="1">
              <a:off x="1313" y="783"/>
              <a:ext cx="673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318" name="Rectangle 166"/>
            <p:cNvSpPr>
              <a:spLocks noChangeArrowheads="1"/>
            </p:cNvSpPr>
            <p:nvPr/>
          </p:nvSpPr>
          <p:spPr bwMode="auto">
            <a:xfrm rot="10740000">
              <a:off x="1987" y="748"/>
              <a:ext cx="31" cy="82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319" name="Rectangle 167"/>
            <p:cNvSpPr>
              <a:spLocks noChangeArrowheads="1"/>
            </p:cNvSpPr>
            <p:nvPr/>
          </p:nvSpPr>
          <p:spPr bwMode="auto">
            <a:xfrm rot="10740000">
              <a:off x="2202" y="748"/>
              <a:ext cx="32" cy="79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20" name="Line 168"/>
            <p:cNvSpPr>
              <a:spLocks noChangeShapeType="1"/>
            </p:cNvSpPr>
            <p:nvPr/>
          </p:nvSpPr>
          <p:spPr bwMode="auto">
            <a:xfrm flipH="1" flipV="1">
              <a:off x="2232" y="774"/>
              <a:ext cx="666" cy="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 useBgFill="1">
          <p:nvSpPr>
            <p:cNvPr id="49321" name="Rectangle 169"/>
            <p:cNvSpPr>
              <a:spLocks noChangeArrowheads="1"/>
            </p:cNvSpPr>
            <p:nvPr/>
          </p:nvSpPr>
          <p:spPr bwMode="auto">
            <a:xfrm rot="10740000">
              <a:off x="2911" y="748"/>
              <a:ext cx="31" cy="82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22" name="Line 170"/>
            <p:cNvSpPr>
              <a:spLocks noChangeShapeType="1"/>
            </p:cNvSpPr>
            <p:nvPr/>
          </p:nvSpPr>
          <p:spPr bwMode="auto">
            <a:xfrm>
              <a:off x="2052" y="738"/>
              <a:ext cx="0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23" name="Line 171"/>
            <p:cNvSpPr>
              <a:spLocks noChangeShapeType="1"/>
            </p:cNvSpPr>
            <p:nvPr/>
          </p:nvSpPr>
          <p:spPr bwMode="auto">
            <a:xfrm>
              <a:off x="2172" y="732"/>
              <a:ext cx="0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24" name="Line 172"/>
            <p:cNvSpPr>
              <a:spLocks noChangeShapeType="1"/>
            </p:cNvSpPr>
            <p:nvPr/>
          </p:nvSpPr>
          <p:spPr bwMode="auto">
            <a:xfrm>
              <a:off x="2076" y="858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25" name="Rectangle 173"/>
            <p:cNvSpPr>
              <a:spLocks noChangeArrowheads="1"/>
            </p:cNvSpPr>
            <p:nvPr/>
          </p:nvSpPr>
          <p:spPr bwMode="auto">
            <a:xfrm>
              <a:off x="2974" y="742"/>
              <a:ext cx="40" cy="7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26" name="Rectangle 174"/>
            <p:cNvSpPr>
              <a:spLocks noChangeArrowheads="1"/>
            </p:cNvSpPr>
            <p:nvPr/>
          </p:nvSpPr>
          <p:spPr bwMode="auto">
            <a:xfrm>
              <a:off x="2086" y="874"/>
              <a:ext cx="52" cy="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327" name="Rectangle 175"/>
            <p:cNvSpPr>
              <a:spLocks noChangeArrowheads="1"/>
            </p:cNvSpPr>
            <p:nvPr/>
          </p:nvSpPr>
          <p:spPr bwMode="auto">
            <a:xfrm rot="16200000">
              <a:off x="2027" y="2504"/>
              <a:ext cx="59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000" dirty="0"/>
                <a:t>0,50 m.</a:t>
              </a:r>
            </a:p>
          </p:txBody>
        </p:sp>
      </p:grpSp>
      <p:sp>
        <p:nvSpPr>
          <p:cNvPr id="166" name="Rectangle 61"/>
          <p:cNvSpPr>
            <a:spLocks noChangeArrowheads="1"/>
          </p:cNvSpPr>
          <p:nvPr/>
        </p:nvSpPr>
        <p:spPr bwMode="auto">
          <a:xfrm>
            <a:off x="7286644" y="428604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530822" y="1385889"/>
            <a:ext cx="592667" cy="192331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79" name="Arc 3"/>
          <p:cNvSpPr>
            <a:spLocks/>
          </p:cNvSpPr>
          <p:nvPr/>
        </p:nvSpPr>
        <p:spPr bwMode="auto">
          <a:xfrm rot="10800000">
            <a:off x="698472" y="3725742"/>
            <a:ext cx="1475317" cy="547321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46 w 41812"/>
              <a:gd name="T1" fmla="*/ 29869 h 29869"/>
              <a:gd name="T2" fmla="*/ 41812 w 41812"/>
              <a:gd name="T3" fmla="*/ 13983 h 29869"/>
              <a:gd name="T4" fmla="*/ 21600 w 41812"/>
              <a:gd name="T5" fmla="*/ 21600 h 29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12" h="29869" fill="none" extrusionOk="0">
                <a:moveTo>
                  <a:pt x="1645" y="29869"/>
                </a:moveTo>
                <a:cubicBezTo>
                  <a:pt x="559" y="27247"/>
                  <a:pt x="0" y="244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590" y="-1"/>
                  <a:pt x="38641" y="5569"/>
                  <a:pt x="41812" y="13982"/>
                </a:cubicBezTo>
              </a:path>
              <a:path w="41812" h="29869" stroke="0" extrusionOk="0">
                <a:moveTo>
                  <a:pt x="1645" y="29869"/>
                </a:moveTo>
                <a:cubicBezTo>
                  <a:pt x="559" y="27247"/>
                  <a:pt x="0" y="244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590" y="-1"/>
                  <a:pt x="38641" y="5569"/>
                  <a:pt x="41812" y="13982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180" name="Oval 4"/>
          <p:cNvSpPr>
            <a:spLocks noChangeArrowheads="1"/>
          </p:cNvSpPr>
          <p:nvPr/>
        </p:nvSpPr>
        <p:spPr bwMode="auto">
          <a:xfrm>
            <a:off x="1570539" y="4171951"/>
            <a:ext cx="389466" cy="202223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1663672" y="4589585"/>
            <a:ext cx="304800" cy="0"/>
          </a:xfrm>
          <a:prstGeom prst="line">
            <a:avLst/>
          </a:prstGeom>
          <a:noFill/>
          <a:ln w="76200">
            <a:solidFill>
              <a:srgbClr val="86868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182" name="Rectangle 6"/>
          <p:cNvSpPr>
            <a:spLocks noChangeArrowheads="1"/>
          </p:cNvSpPr>
          <p:nvPr/>
        </p:nvSpPr>
        <p:spPr bwMode="auto">
          <a:xfrm>
            <a:off x="6244138" y="4804996"/>
            <a:ext cx="186267" cy="41323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7251672" y="4642340"/>
            <a:ext cx="0" cy="2110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217805" y="4611566"/>
            <a:ext cx="67734" cy="87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7217805" y="4822581"/>
            <a:ext cx="67734" cy="87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5524472" y="4642340"/>
            <a:ext cx="0" cy="2110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490605" y="4611566"/>
            <a:ext cx="67734" cy="87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490605" y="4822581"/>
            <a:ext cx="67734" cy="87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3797272" y="4642340"/>
            <a:ext cx="0" cy="2110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763405" y="4611566"/>
            <a:ext cx="67734" cy="87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3763405" y="4822581"/>
            <a:ext cx="67734" cy="87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92" name="Rectangle 16" descr="Diagonal hacia arriba ancha"/>
          <p:cNvSpPr>
            <a:spLocks noChangeArrowheads="1"/>
          </p:cNvSpPr>
          <p:nvPr/>
        </p:nvSpPr>
        <p:spPr bwMode="auto">
          <a:xfrm>
            <a:off x="1051956" y="3059724"/>
            <a:ext cx="7518400" cy="263769"/>
          </a:xfrm>
          <a:prstGeom prst="rect">
            <a:avLst/>
          </a:prstGeom>
          <a:pattFill prst="wdUpDiag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93" name="Rectangle 17" descr="Confeti grande"/>
          <p:cNvSpPr>
            <a:spLocks noChangeArrowheads="1"/>
          </p:cNvSpPr>
          <p:nvPr/>
        </p:nvSpPr>
        <p:spPr bwMode="auto">
          <a:xfrm>
            <a:off x="6944757" y="3006969"/>
            <a:ext cx="711200" cy="738554"/>
          </a:xfrm>
          <a:prstGeom prst="rect">
            <a:avLst/>
          </a:prstGeom>
          <a:pattFill prst="lgConfetti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94" name="Arc 18"/>
          <p:cNvSpPr>
            <a:spLocks/>
          </p:cNvSpPr>
          <p:nvPr/>
        </p:nvSpPr>
        <p:spPr bwMode="auto">
          <a:xfrm>
            <a:off x="5037639" y="1574924"/>
            <a:ext cx="1583267" cy="130785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43199"/>
              <a:gd name="T1" fmla="*/ 21414 h 22160"/>
              <a:gd name="T2" fmla="*/ 43192 w 43199"/>
              <a:gd name="T3" fmla="*/ 22160 h 22160"/>
              <a:gd name="T4" fmla="*/ 21599 w 43199"/>
              <a:gd name="T5" fmla="*/ 21600 h 2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22160" fill="none" extrusionOk="0">
                <a:moveTo>
                  <a:pt x="-1" y="21413"/>
                </a:moveTo>
                <a:cubicBezTo>
                  <a:pt x="101" y="9557"/>
                  <a:pt x="9742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21786"/>
                  <a:pt x="43196" y="21973"/>
                  <a:pt x="43191" y="22159"/>
                </a:cubicBezTo>
              </a:path>
              <a:path w="43199" h="22160" stroke="0" extrusionOk="0">
                <a:moveTo>
                  <a:pt x="-1" y="21413"/>
                </a:moveTo>
                <a:cubicBezTo>
                  <a:pt x="101" y="9557"/>
                  <a:pt x="9742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21786"/>
                  <a:pt x="43196" y="21973"/>
                  <a:pt x="43191" y="22159"/>
                </a:cubicBezTo>
                <a:lnTo>
                  <a:pt x="21599" y="21600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95" name="Rectangle 19" descr="Confeti pequeño"/>
          <p:cNvSpPr>
            <a:spLocks noChangeArrowheads="1"/>
          </p:cNvSpPr>
          <p:nvPr/>
        </p:nvSpPr>
        <p:spPr bwMode="auto">
          <a:xfrm>
            <a:off x="5022823" y="2947621"/>
            <a:ext cx="1608666" cy="107706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5226022" y="2853105"/>
            <a:ext cx="1202267" cy="74735"/>
          </a:xfrm>
          <a:prstGeom prst="rect">
            <a:avLst/>
          </a:prstGeom>
          <a:gradFill rotWithShape="0">
            <a:gsLst>
              <a:gs pos="0">
                <a:srgbClr val="EAEAEA">
                  <a:gamma/>
                  <a:shade val="100000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10000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5043990" y="1702412"/>
            <a:ext cx="1566333" cy="1141901"/>
          </a:xfrm>
          <a:prstGeom prst="rect">
            <a:avLst/>
          </a:prstGeom>
          <a:gradFill rotWithShape="0">
            <a:gsLst>
              <a:gs pos="0">
                <a:srgbClr val="EAEAEA">
                  <a:gamma/>
                  <a:tint val="89804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tint val="89804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198" name="AutoShape 22"/>
          <p:cNvSpPr>
            <a:spLocks noChangeArrowheads="1"/>
          </p:cNvSpPr>
          <p:nvPr/>
        </p:nvSpPr>
        <p:spPr bwMode="auto">
          <a:xfrm>
            <a:off x="5592206" y="1417761"/>
            <a:ext cx="469900" cy="117597"/>
          </a:xfrm>
          <a:prstGeom prst="roundRect">
            <a:avLst>
              <a:gd name="adj" fmla="val 12495"/>
            </a:avLst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6269538" y="2858601"/>
            <a:ext cx="27517" cy="23079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6000761" y="5572140"/>
            <a:ext cx="2571767" cy="828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79375" tIns="39688" rIns="79375" bIns="39688">
            <a:spAutoFit/>
          </a:bodyPr>
          <a:lstStyle/>
          <a:p>
            <a:pPr algn="ctr" defTabSz="5588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1800" b="1" dirty="0" smtClean="0">
                <a:latin typeface="Arial" charset="0"/>
              </a:rPr>
              <a:t>“GARRAFONES </a:t>
            </a:r>
            <a:r>
              <a:rPr lang="es-ES_tradnl" sz="1800" b="1" dirty="0">
                <a:latin typeface="Arial" charset="0"/>
              </a:rPr>
              <a:t>”  ESQUEMA DE CONEXIONADO</a:t>
            </a:r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1051957" y="3059723"/>
            <a:ext cx="589491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213" name="Rectangle 37"/>
          <p:cNvSpPr>
            <a:spLocks noChangeArrowheads="1"/>
          </p:cNvSpPr>
          <p:nvPr/>
        </p:nvSpPr>
        <p:spPr bwMode="auto">
          <a:xfrm>
            <a:off x="7190289" y="1395780"/>
            <a:ext cx="152400" cy="2187087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7249556" y="1424354"/>
            <a:ext cx="0" cy="21629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8265556" y="3059723"/>
            <a:ext cx="0" cy="52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16" name="Line 40"/>
          <p:cNvSpPr>
            <a:spLocks noChangeShapeType="1"/>
          </p:cNvSpPr>
          <p:nvPr/>
        </p:nvSpPr>
        <p:spPr bwMode="auto">
          <a:xfrm>
            <a:off x="7147956" y="3587262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17" name="Rectangle 41"/>
          <p:cNvSpPr>
            <a:spLocks noChangeArrowheads="1"/>
          </p:cNvSpPr>
          <p:nvPr/>
        </p:nvSpPr>
        <p:spPr bwMode="auto">
          <a:xfrm rot="16200000">
            <a:off x="7578270" y="3189612"/>
            <a:ext cx="96605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 0,50 m.</a:t>
            </a:r>
          </a:p>
        </p:txBody>
      </p:sp>
      <p:sp>
        <p:nvSpPr>
          <p:cNvPr id="50218" name="Rectangle 42"/>
          <p:cNvSpPr>
            <a:spLocks noChangeArrowheads="1"/>
          </p:cNvSpPr>
          <p:nvPr/>
        </p:nvSpPr>
        <p:spPr bwMode="auto">
          <a:xfrm>
            <a:off x="4403079" y="260649"/>
            <a:ext cx="3352800" cy="106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Cuando  se  construya  un  colector para conectar  3 ó más unidades se colocarán  soportes  realizados con PNU Nº 6 y grampas tipo U </a:t>
            </a:r>
            <a:r>
              <a:rPr lang="es-ES_tradnl" sz="1000" dirty="0" err="1"/>
              <a:t>bolt</a:t>
            </a:r>
            <a:endParaRPr lang="es-ES_tradnl" sz="1000" dirty="0"/>
          </a:p>
          <a:p>
            <a:pPr eaLnBrk="0" hangingPunct="0">
              <a:spcBef>
                <a:spcPct val="50000"/>
              </a:spcBef>
            </a:pPr>
            <a:r>
              <a:rPr lang="es-ES_tradnl" sz="1000" dirty="0"/>
              <a:t>Pueden reemplazarse por ménsulas de perfil ángulo 50 x 50 x 5 si existen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paredes resistentes para amurarlas</a:t>
            </a:r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5115957" y="3429000"/>
            <a:ext cx="2336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Empotramiento  en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/>
              <a:t>dado de Hormigón</a:t>
            </a:r>
          </a:p>
        </p:txBody>
      </p:sp>
      <p:sp>
        <p:nvSpPr>
          <p:cNvPr id="50220" name="Line 44"/>
          <p:cNvSpPr>
            <a:spLocks noChangeShapeType="1"/>
          </p:cNvSpPr>
          <p:nvPr/>
        </p:nvSpPr>
        <p:spPr bwMode="auto">
          <a:xfrm flipV="1">
            <a:off x="1765272" y="738554"/>
            <a:ext cx="0" cy="19518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2578072" y="2215663"/>
            <a:ext cx="2540000" cy="86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Si no hay  piso  adecuado colocar sobre una losa de </a:t>
            </a:r>
            <a:r>
              <a:rPr lang="es-ES_tradnl" sz="1000" dirty="0" err="1"/>
              <a:t>Hº</a:t>
            </a:r>
            <a:r>
              <a:rPr lang="es-ES_tradnl" sz="1000" dirty="0"/>
              <a:t> de 0,60 x  0,60  x  0,10 ó una laja </a:t>
            </a:r>
            <a:r>
              <a:rPr lang="es-ES_tradnl" sz="1000" dirty="0" err="1"/>
              <a:t>premoldeada</a:t>
            </a:r>
            <a:r>
              <a:rPr lang="es-ES_tradnl" sz="1000" dirty="0"/>
              <a:t> de  iguales dimensiones , bien nivelada  y  sobre  terreno firme y compactado</a:t>
            </a:r>
          </a:p>
        </p:txBody>
      </p:sp>
      <p:sp>
        <p:nvSpPr>
          <p:cNvPr id="50222" name="Arc 46"/>
          <p:cNvSpPr>
            <a:spLocks/>
          </p:cNvSpPr>
          <p:nvPr/>
        </p:nvSpPr>
        <p:spPr bwMode="auto">
          <a:xfrm>
            <a:off x="1968473" y="792407"/>
            <a:ext cx="1206500" cy="844062"/>
          </a:xfrm>
          <a:custGeom>
            <a:avLst/>
            <a:gdLst>
              <a:gd name="G0" fmla="+- 0 0 0"/>
              <a:gd name="G1" fmla="+- 19287 0 0"/>
              <a:gd name="G2" fmla="+- 21600 0 0"/>
              <a:gd name="T0" fmla="*/ 9724 w 20777"/>
              <a:gd name="T1" fmla="*/ 0 h 19287"/>
              <a:gd name="T2" fmla="*/ 20777 w 20777"/>
              <a:gd name="T3" fmla="*/ 13381 h 19287"/>
              <a:gd name="T4" fmla="*/ 0 w 20777"/>
              <a:gd name="T5" fmla="*/ 19287 h 19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77" h="19287" fill="none" extrusionOk="0">
                <a:moveTo>
                  <a:pt x="9724" y="-1"/>
                </a:moveTo>
                <a:cubicBezTo>
                  <a:pt x="15117" y="2718"/>
                  <a:pt x="19125" y="7571"/>
                  <a:pt x="20776" y="13381"/>
                </a:cubicBezTo>
              </a:path>
              <a:path w="20777" h="19287" stroke="0" extrusionOk="0">
                <a:moveTo>
                  <a:pt x="9724" y="-1"/>
                </a:moveTo>
                <a:cubicBezTo>
                  <a:pt x="15117" y="2718"/>
                  <a:pt x="19125" y="7571"/>
                  <a:pt x="20776" y="13381"/>
                </a:cubicBezTo>
                <a:lnTo>
                  <a:pt x="0" y="19287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23" name="Arc 47"/>
          <p:cNvSpPr>
            <a:spLocks/>
          </p:cNvSpPr>
          <p:nvPr/>
        </p:nvSpPr>
        <p:spPr bwMode="auto">
          <a:xfrm>
            <a:off x="2171673" y="718773"/>
            <a:ext cx="1318684" cy="917697"/>
          </a:xfrm>
          <a:custGeom>
            <a:avLst/>
            <a:gdLst>
              <a:gd name="G0" fmla="+- 0 0 0"/>
              <a:gd name="G1" fmla="+- 20885 0 0"/>
              <a:gd name="G2" fmla="+- 21600 0 0"/>
              <a:gd name="T0" fmla="*/ 5512 w 20719"/>
              <a:gd name="T1" fmla="*/ 0 h 20885"/>
              <a:gd name="T2" fmla="*/ 20719 w 20719"/>
              <a:gd name="T3" fmla="*/ 14780 h 20885"/>
              <a:gd name="T4" fmla="*/ 0 w 20719"/>
              <a:gd name="T5" fmla="*/ 20885 h 20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19" h="20885" fill="none" extrusionOk="0">
                <a:moveTo>
                  <a:pt x="5511" y="0"/>
                </a:moveTo>
                <a:cubicBezTo>
                  <a:pt x="12817" y="1928"/>
                  <a:pt x="18583" y="7532"/>
                  <a:pt x="20719" y="14779"/>
                </a:cubicBezTo>
              </a:path>
              <a:path w="20719" h="20885" stroke="0" extrusionOk="0">
                <a:moveTo>
                  <a:pt x="5511" y="0"/>
                </a:moveTo>
                <a:cubicBezTo>
                  <a:pt x="12817" y="1928"/>
                  <a:pt x="18583" y="7532"/>
                  <a:pt x="20719" y="14779"/>
                </a:cubicBezTo>
                <a:lnTo>
                  <a:pt x="0" y="2088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24" name="Arc 48"/>
          <p:cNvSpPr>
            <a:spLocks/>
          </p:cNvSpPr>
          <p:nvPr/>
        </p:nvSpPr>
        <p:spPr bwMode="auto">
          <a:xfrm>
            <a:off x="2070073" y="738555"/>
            <a:ext cx="1274233" cy="897915"/>
          </a:xfrm>
          <a:custGeom>
            <a:avLst/>
            <a:gdLst>
              <a:gd name="G0" fmla="+- 0 0 0"/>
              <a:gd name="G1" fmla="+- 20377 0 0"/>
              <a:gd name="G2" fmla="+- 21600 0 0"/>
              <a:gd name="T0" fmla="*/ 7165 w 20844"/>
              <a:gd name="T1" fmla="*/ 0 h 20377"/>
              <a:gd name="T2" fmla="*/ 20844 w 20844"/>
              <a:gd name="T3" fmla="*/ 14714 h 20377"/>
              <a:gd name="T4" fmla="*/ 0 w 20844"/>
              <a:gd name="T5" fmla="*/ 20377 h 20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44" h="20377" fill="none" extrusionOk="0">
                <a:moveTo>
                  <a:pt x="7165" y="-1"/>
                </a:moveTo>
                <a:cubicBezTo>
                  <a:pt x="13867" y="2356"/>
                  <a:pt x="18981" y="7858"/>
                  <a:pt x="20844" y="14713"/>
                </a:cubicBezTo>
              </a:path>
              <a:path w="20844" h="20377" stroke="0" extrusionOk="0">
                <a:moveTo>
                  <a:pt x="7165" y="-1"/>
                </a:moveTo>
                <a:cubicBezTo>
                  <a:pt x="13867" y="2356"/>
                  <a:pt x="18981" y="7858"/>
                  <a:pt x="20844" y="14713"/>
                </a:cubicBezTo>
                <a:lnTo>
                  <a:pt x="0" y="20377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25" name="Arc 49"/>
          <p:cNvSpPr>
            <a:spLocks/>
          </p:cNvSpPr>
          <p:nvPr/>
        </p:nvSpPr>
        <p:spPr bwMode="auto">
          <a:xfrm>
            <a:off x="2171674" y="685801"/>
            <a:ext cx="1426633" cy="792407"/>
          </a:xfrm>
          <a:custGeom>
            <a:avLst/>
            <a:gdLst>
              <a:gd name="G0" fmla="+- 0 0 0"/>
              <a:gd name="G1" fmla="+- 21235 0 0"/>
              <a:gd name="G2" fmla="+- 21600 0 0"/>
              <a:gd name="T0" fmla="*/ 3957 w 21341"/>
              <a:gd name="T1" fmla="*/ 0 h 21235"/>
              <a:gd name="T2" fmla="*/ 21341 w 21341"/>
              <a:gd name="T3" fmla="*/ 17901 h 21235"/>
              <a:gd name="T4" fmla="*/ 0 w 21341"/>
              <a:gd name="T5" fmla="*/ 21235 h 2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41" h="21235" fill="none" extrusionOk="0">
                <a:moveTo>
                  <a:pt x="3956" y="0"/>
                </a:moveTo>
                <a:cubicBezTo>
                  <a:pt x="12960" y="1678"/>
                  <a:pt x="19927" y="8851"/>
                  <a:pt x="21341" y="17900"/>
                </a:cubicBezTo>
              </a:path>
              <a:path w="21341" h="21235" stroke="0" extrusionOk="0">
                <a:moveTo>
                  <a:pt x="3956" y="0"/>
                </a:moveTo>
                <a:cubicBezTo>
                  <a:pt x="12960" y="1678"/>
                  <a:pt x="19927" y="8851"/>
                  <a:pt x="21341" y="17900"/>
                </a:cubicBezTo>
                <a:lnTo>
                  <a:pt x="0" y="2123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26" name="Rectangle 50"/>
          <p:cNvSpPr>
            <a:spLocks noChangeArrowheads="1"/>
          </p:cNvSpPr>
          <p:nvPr/>
        </p:nvSpPr>
        <p:spPr bwMode="auto">
          <a:xfrm>
            <a:off x="1765273" y="1578216"/>
            <a:ext cx="3149600" cy="5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Alejar de las caídas de agua  de  los techos, si esto no  es posible  deberá </a:t>
            </a:r>
            <a:r>
              <a:rPr lang="es-ES_tradnl" sz="1000" dirty="0" smtClean="0"/>
              <a:t>colocarse </a:t>
            </a:r>
            <a:r>
              <a:rPr lang="es-ES_tradnl" sz="1000" dirty="0"/>
              <a:t>una protección de chapa </a:t>
            </a:r>
            <a:r>
              <a:rPr lang="es-ES_tradnl" sz="1000" dirty="0" smtClean="0"/>
              <a:t>galvanizada </a:t>
            </a:r>
            <a:r>
              <a:rPr lang="es-ES_tradnl" sz="1000" dirty="0"/>
              <a:t>sobre las válvulas  </a:t>
            </a:r>
          </a:p>
        </p:txBody>
      </p:sp>
      <p:sp>
        <p:nvSpPr>
          <p:cNvPr id="50227" name="Rectangle 51"/>
          <p:cNvSpPr>
            <a:spLocks noChangeArrowheads="1"/>
          </p:cNvSpPr>
          <p:nvPr/>
        </p:nvSpPr>
        <p:spPr bwMode="auto">
          <a:xfrm>
            <a:off x="5939339" y="1428751"/>
            <a:ext cx="84666" cy="967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28" name="AutoShape 52"/>
          <p:cNvSpPr>
            <a:spLocks noChangeArrowheads="1"/>
          </p:cNvSpPr>
          <p:nvPr/>
        </p:nvSpPr>
        <p:spPr bwMode="auto">
          <a:xfrm rot="17640000">
            <a:off x="3251865" y="1073680"/>
            <a:ext cx="248383" cy="681567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29" name="Line 53"/>
          <p:cNvSpPr>
            <a:spLocks noChangeShapeType="1"/>
          </p:cNvSpPr>
          <p:nvPr/>
        </p:nvSpPr>
        <p:spPr bwMode="auto">
          <a:xfrm>
            <a:off x="6642073" y="2532185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30" name="Rectangle 54"/>
          <p:cNvSpPr>
            <a:spLocks noChangeArrowheads="1"/>
          </p:cNvSpPr>
          <p:nvPr/>
        </p:nvSpPr>
        <p:spPr bwMode="auto">
          <a:xfrm>
            <a:off x="6642072" y="2204865"/>
            <a:ext cx="11176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0,30 m</a:t>
            </a:r>
            <a:endParaRPr lang="es-ES_tradnl" dirty="0"/>
          </a:p>
        </p:txBody>
      </p:sp>
      <p:sp>
        <p:nvSpPr>
          <p:cNvPr id="50231" name="Line 55"/>
          <p:cNvSpPr>
            <a:spLocks noChangeShapeType="1"/>
          </p:cNvSpPr>
          <p:nvPr/>
        </p:nvSpPr>
        <p:spPr bwMode="auto">
          <a:xfrm flipH="1">
            <a:off x="1054073" y="2690446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32" name="Line 56"/>
          <p:cNvSpPr>
            <a:spLocks noChangeShapeType="1"/>
          </p:cNvSpPr>
          <p:nvPr/>
        </p:nvSpPr>
        <p:spPr bwMode="auto">
          <a:xfrm>
            <a:off x="1866872" y="2690447"/>
            <a:ext cx="0" cy="3692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233" name="Rectangle 57"/>
          <p:cNvSpPr>
            <a:spLocks noChangeArrowheads="1"/>
          </p:cNvSpPr>
          <p:nvPr/>
        </p:nvSpPr>
        <p:spPr bwMode="auto">
          <a:xfrm rot="1560000">
            <a:off x="1888039" y="582490"/>
            <a:ext cx="709084" cy="158262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234" name="Rectangle 58"/>
          <p:cNvSpPr>
            <a:spLocks noChangeArrowheads="1"/>
          </p:cNvSpPr>
          <p:nvPr/>
        </p:nvSpPr>
        <p:spPr bwMode="auto">
          <a:xfrm>
            <a:off x="1265739" y="426428"/>
            <a:ext cx="694266" cy="307731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35" name="Line 59"/>
          <p:cNvSpPr>
            <a:spLocks noChangeShapeType="1"/>
          </p:cNvSpPr>
          <p:nvPr/>
        </p:nvSpPr>
        <p:spPr bwMode="auto">
          <a:xfrm flipH="1" flipV="1">
            <a:off x="1054072" y="158261"/>
            <a:ext cx="711200" cy="15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36" name="Line 60"/>
          <p:cNvSpPr>
            <a:spLocks noChangeShapeType="1"/>
          </p:cNvSpPr>
          <p:nvPr/>
        </p:nvSpPr>
        <p:spPr bwMode="auto">
          <a:xfrm>
            <a:off x="1765272" y="316523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37" name="Oval 61"/>
          <p:cNvSpPr>
            <a:spLocks noChangeArrowheads="1"/>
          </p:cNvSpPr>
          <p:nvPr/>
        </p:nvSpPr>
        <p:spPr bwMode="auto">
          <a:xfrm>
            <a:off x="3103005" y="4123593"/>
            <a:ext cx="1388533" cy="720969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38" name="Oval 62"/>
          <p:cNvSpPr>
            <a:spLocks noChangeArrowheads="1"/>
          </p:cNvSpPr>
          <p:nvPr/>
        </p:nvSpPr>
        <p:spPr bwMode="auto">
          <a:xfrm>
            <a:off x="3524224" y="4342302"/>
            <a:ext cx="546100" cy="283552"/>
          </a:xfrm>
          <a:prstGeom prst="ellipse">
            <a:avLst/>
          </a:prstGeom>
          <a:noFill/>
          <a:ln w="476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3744357" y="4477484"/>
            <a:ext cx="105834" cy="117597"/>
          </a:xfrm>
          <a:prstGeom prst="roundRect">
            <a:avLst>
              <a:gd name="adj" fmla="val 3124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240" name="Oval 64"/>
          <p:cNvSpPr>
            <a:spLocks noChangeArrowheads="1"/>
          </p:cNvSpPr>
          <p:nvPr/>
        </p:nvSpPr>
        <p:spPr bwMode="auto">
          <a:xfrm>
            <a:off x="3663923" y="4467593"/>
            <a:ext cx="165100" cy="857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41" name="Oval 65"/>
          <p:cNvSpPr>
            <a:spLocks noChangeArrowheads="1"/>
          </p:cNvSpPr>
          <p:nvPr/>
        </p:nvSpPr>
        <p:spPr bwMode="auto">
          <a:xfrm>
            <a:off x="6557406" y="4123593"/>
            <a:ext cx="1388533" cy="720969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42" name="Oval 66"/>
          <p:cNvSpPr>
            <a:spLocks noChangeArrowheads="1"/>
          </p:cNvSpPr>
          <p:nvPr/>
        </p:nvSpPr>
        <p:spPr bwMode="auto">
          <a:xfrm>
            <a:off x="6978623" y="4342302"/>
            <a:ext cx="546100" cy="283552"/>
          </a:xfrm>
          <a:prstGeom prst="ellipse">
            <a:avLst/>
          </a:prstGeom>
          <a:noFill/>
          <a:ln w="476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43" name="AutoShape 67"/>
          <p:cNvSpPr>
            <a:spLocks noChangeArrowheads="1"/>
          </p:cNvSpPr>
          <p:nvPr/>
        </p:nvSpPr>
        <p:spPr bwMode="auto">
          <a:xfrm>
            <a:off x="7198757" y="4477484"/>
            <a:ext cx="105834" cy="117597"/>
          </a:xfrm>
          <a:prstGeom prst="roundRect">
            <a:avLst>
              <a:gd name="adj" fmla="val 3124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244" name="Oval 68"/>
          <p:cNvSpPr>
            <a:spLocks noChangeArrowheads="1"/>
          </p:cNvSpPr>
          <p:nvPr/>
        </p:nvSpPr>
        <p:spPr bwMode="auto">
          <a:xfrm>
            <a:off x="7118323" y="4467593"/>
            <a:ext cx="165100" cy="857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45" name="Oval 69"/>
          <p:cNvSpPr>
            <a:spLocks noChangeArrowheads="1"/>
          </p:cNvSpPr>
          <p:nvPr/>
        </p:nvSpPr>
        <p:spPr bwMode="auto">
          <a:xfrm>
            <a:off x="4830206" y="4123593"/>
            <a:ext cx="1388533" cy="720969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46" name="Oval 70"/>
          <p:cNvSpPr>
            <a:spLocks noChangeArrowheads="1"/>
          </p:cNvSpPr>
          <p:nvPr/>
        </p:nvSpPr>
        <p:spPr bwMode="auto">
          <a:xfrm>
            <a:off x="5251423" y="4342302"/>
            <a:ext cx="546100" cy="283552"/>
          </a:xfrm>
          <a:prstGeom prst="ellipse">
            <a:avLst/>
          </a:prstGeom>
          <a:noFill/>
          <a:ln w="476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47" name="AutoShape 71"/>
          <p:cNvSpPr>
            <a:spLocks noChangeArrowheads="1"/>
          </p:cNvSpPr>
          <p:nvPr/>
        </p:nvSpPr>
        <p:spPr bwMode="auto">
          <a:xfrm>
            <a:off x="5471557" y="4477484"/>
            <a:ext cx="105834" cy="117597"/>
          </a:xfrm>
          <a:prstGeom prst="roundRect">
            <a:avLst>
              <a:gd name="adj" fmla="val 3124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248" name="Oval 72"/>
          <p:cNvSpPr>
            <a:spLocks noChangeArrowheads="1"/>
          </p:cNvSpPr>
          <p:nvPr/>
        </p:nvSpPr>
        <p:spPr bwMode="auto">
          <a:xfrm>
            <a:off x="5391124" y="4467593"/>
            <a:ext cx="165100" cy="857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49" name="Line 73"/>
          <p:cNvSpPr>
            <a:spLocks noChangeShapeType="1"/>
          </p:cNvSpPr>
          <p:nvPr/>
        </p:nvSpPr>
        <p:spPr bwMode="auto">
          <a:xfrm flipV="1">
            <a:off x="3797272" y="4853354"/>
            <a:ext cx="0" cy="52754"/>
          </a:xfrm>
          <a:prstGeom prst="line">
            <a:avLst/>
          </a:prstGeom>
          <a:noFill/>
          <a:ln w="76200">
            <a:solidFill>
              <a:srgbClr val="86868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50" name="Line 74"/>
          <p:cNvSpPr>
            <a:spLocks noChangeShapeType="1"/>
          </p:cNvSpPr>
          <p:nvPr/>
        </p:nvSpPr>
        <p:spPr bwMode="auto">
          <a:xfrm flipV="1">
            <a:off x="5524472" y="4853354"/>
            <a:ext cx="0" cy="52754"/>
          </a:xfrm>
          <a:prstGeom prst="line">
            <a:avLst/>
          </a:prstGeom>
          <a:noFill/>
          <a:ln w="76200">
            <a:solidFill>
              <a:srgbClr val="86868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51" name="Line 75"/>
          <p:cNvSpPr>
            <a:spLocks noChangeShapeType="1"/>
          </p:cNvSpPr>
          <p:nvPr/>
        </p:nvSpPr>
        <p:spPr bwMode="auto">
          <a:xfrm flipV="1">
            <a:off x="7251672" y="4853354"/>
            <a:ext cx="0" cy="52754"/>
          </a:xfrm>
          <a:prstGeom prst="line">
            <a:avLst/>
          </a:prstGeom>
          <a:noFill/>
          <a:ln w="76200">
            <a:solidFill>
              <a:srgbClr val="86868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52" name="Oval 76"/>
          <p:cNvSpPr>
            <a:spLocks noChangeArrowheads="1"/>
          </p:cNvSpPr>
          <p:nvPr/>
        </p:nvSpPr>
        <p:spPr bwMode="auto">
          <a:xfrm>
            <a:off x="3297739" y="4224704"/>
            <a:ext cx="999066" cy="518746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53" name="Oval 77"/>
          <p:cNvSpPr>
            <a:spLocks noChangeArrowheads="1"/>
          </p:cNvSpPr>
          <p:nvPr/>
        </p:nvSpPr>
        <p:spPr bwMode="auto">
          <a:xfrm>
            <a:off x="5024939" y="4224704"/>
            <a:ext cx="999066" cy="518746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54" name="Oval 78"/>
          <p:cNvSpPr>
            <a:spLocks noChangeArrowheads="1"/>
          </p:cNvSpPr>
          <p:nvPr/>
        </p:nvSpPr>
        <p:spPr bwMode="auto">
          <a:xfrm>
            <a:off x="6752139" y="4224704"/>
            <a:ext cx="999066" cy="518746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55" name="Rectangle 79"/>
          <p:cNvSpPr>
            <a:spLocks noChangeArrowheads="1"/>
          </p:cNvSpPr>
          <p:nvPr/>
        </p:nvSpPr>
        <p:spPr bwMode="auto">
          <a:xfrm>
            <a:off x="3509405" y="4862147"/>
            <a:ext cx="67734" cy="87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56" name="Line 80"/>
          <p:cNvSpPr>
            <a:spLocks noChangeShapeType="1"/>
          </p:cNvSpPr>
          <p:nvPr/>
        </p:nvSpPr>
        <p:spPr bwMode="auto">
          <a:xfrm>
            <a:off x="3695672" y="4853354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57" name="Line 81"/>
          <p:cNvSpPr>
            <a:spLocks noChangeShapeType="1"/>
          </p:cNvSpPr>
          <p:nvPr/>
        </p:nvSpPr>
        <p:spPr bwMode="auto">
          <a:xfrm>
            <a:off x="3898872" y="4853354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58" name="Line 82"/>
          <p:cNvSpPr>
            <a:spLocks noChangeShapeType="1"/>
          </p:cNvSpPr>
          <p:nvPr/>
        </p:nvSpPr>
        <p:spPr bwMode="auto">
          <a:xfrm>
            <a:off x="5422872" y="4853354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59" name="Line 83"/>
          <p:cNvSpPr>
            <a:spLocks noChangeShapeType="1"/>
          </p:cNvSpPr>
          <p:nvPr/>
        </p:nvSpPr>
        <p:spPr bwMode="auto">
          <a:xfrm>
            <a:off x="5626072" y="4853354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60" name="Line 84"/>
          <p:cNvSpPr>
            <a:spLocks noChangeShapeType="1"/>
          </p:cNvSpPr>
          <p:nvPr/>
        </p:nvSpPr>
        <p:spPr bwMode="auto">
          <a:xfrm>
            <a:off x="7150072" y="4853354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61" name="Line 85"/>
          <p:cNvSpPr>
            <a:spLocks noChangeShapeType="1"/>
          </p:cNvSpPr>
          <p:nvPr/>
        </p:nvSpPr>
        <p:spPr bwMode="auto">
          <a:xfrm>
            <a:off x="7353272" y="4853354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62" name="Rectangle 86" descr="Confeti pequeño"/>
          <p:cNvSpPr>
            <a:spLocks noChangeArrowheads="1"/>
          </p:cNvSpPr>
          <p:nvPr/>
        </p:nvSpPr>
        <p:spPr bwMode="auto">
          <a:xfrm>
            <a:off x="2273273" y="5222631"/>
            <a:ext cx="6299200" cy="105508"/>
          </a:xfrm>
          <a:prstGeom prst="rect">
            <a:avLst/>
          </a:prstGeom>
          <a:pattFill prst="smConfetti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63" name="Rectangle 87"/>
          <p:cNvSpPr>
            <a:spLocks noChangeArrowheads="1"/>
          </p:cNvSpPr>
          <p:nvPr/>
        </p:nvSpPr>
        <p:spPr bwMode="auto">
          <a:xfrm>
            <a:off x="1375806" y="4440117"/>
            <a:ext cx="169333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64" name="Rectangle 88"/>
          <p:cNvSpPr>
            <a:spLocks noChangeArrowheads="1"/>
          </p:cNvSpPr>
          <p:nvPr/>
        </p:nvSpPr>
        <p:spPr bwMode="auto">
          <a:xfrm>
            <a:off x="1375806" y="4123593"/>
            <a:ext cx="169333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65" name="Line 89"/>
          <p:cNvSpPr>
            <a:spLocks noChangeShapeType="1"/>
          </p:cNvSpPr>
          <p:nvPr/>
        </p:nvSpPr>
        <p:spPr bwMode="auto">
          <a:xfrm>
            <a:off x="1460472" y="4167555"/>
            <a:ext cx="0" cy="26376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66" name="Line 90"/>
          <p:cNvSpPr>
            <a:spLocks noChangeShapeType="1"/>
          </p:cNvSpPr>
          <p:nvPr/>
        </p:nvSpPr>
        <p:spPr bwMode="auto">
          <a:xfrm>
            <a:off x="1257273" y="4642338"/>
            <a:ext cx="40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67" name="Line 91"/>
          <p:cNvSpPr>
            <a:spLocks noChangeShapeType="1"/>
          </p:cNvSpPr>
          <p:nvPr/>
        </p:nvSpPr>
        <p:spPr bwMode="auto">
          <a:xfrm>
            <a:off x="1257272" y="4536831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68" name="Line 92"/>
          <p:cNvSpPr>
            <a:spLocks noChangeShapeType="1"/>
          </p:cNvSpPr>
          <p:nvPr/>
        </p:nvSpPr>
        <p:spPr bwMode="auto">
          <a:xfrm>
            <a:off x="1663672" y="4536831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69" name="Line 93"/>
          <p:cNvSpPr>
            <a:spLocks noChangeShapeType="1"/>
          </p:cNvSpPr>
          <p:nvPr/>
        </p:nvSpPr>
        <p:spPr bwMode="auto">
          <a:xfrm>
            <a:off x="1257272" y="4536831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70" name="Line 94"/>
          <p:cNvSpPr>
            <a:spLocks noChangeShapeType="1"/>
          </p:cNvSpPr>
          <p:nvPr/>
        </p:nvSpPr>
        <p:spPr bwMode="auto">
          <a:xfrm>
            <a:off x="1358872" y="4484077"/>
            <a:ext cx="0" cy="527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71" name="Line 95"/>
          <p:cNvSpPr>
            <a:spLocks noChangeShapeType="1"/>
          </p:cNvSpPr>
          <p:nvPr/>
        </p:nvSpPr>
        <p:spPr bwMode="auto">
          <a:xfrm>
            <a:off x="1562072" y="4484077"/>
            <a:ext cx="0" cy="527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72" name="Line 96"/>
          <p:cNvSpPr>
            <a:spLocks noChangeShapeType="1"/>
          </p:cNvSpPr>
          <p:nvPr/>
        </p:nvSpPr>
        <p:spPr bwMode="auto">
          <a:xfrm>
            <a:off x="1358873" y="4484077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73" name="Line 97"/>
          <p:cNvSpPr>
            <a:spLocks noChangeShapeType="1"/>
          </p:cNvSpPr>
          <p:nvPr/>
        </p:nvSpPr>
        <p:spPr bwMode="auto">
          <a:xfrm>
            <a:off x="1562073" y="4536831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74" name="Line 98"/>
          <p:cNvSpPr>
            <a:spLocks noChangeShapeType="1"/>
          </p:cNvSpPr>
          <p:nvPr/>
        </p:nvSpPr>
        <p:spPr bwMode="auto">
          <a:xfrm flipH="1">
            <a:off x="1155673" y="4589585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75" name="AutoShape 99"/>
          <p:cNvSpPr>
            <a:spLocks noChangeArrowheads="1"/>
          </p:cNvSpPr>
          <p:nvPr/>
        </p:nvSpPr>
        <p:spPr bwMode="auto">
          <a:xfrm>
            <a:off x="1375806" y="3912577"/>
            <a:ext cx="169333" cy="193431"/>
          </a:xfrm>
          <a:prstGeom prst="roundRect">
            <a:avLst>
              <a:gd name="adj" fmla="val 3124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276" name="Oval 100"/>
          <p:cNvSpPr>
            <a:spLocks noChangeArrowheads="1"/>
          </p:cNvSpPr>
          <p:nvPr/>
        </p:nvSpPr>
        <p:spPr bwMode="auto">
          <a:xfrm>
            <a:off x="1274206" y="3912578"/>
            <a:ext cx="270933" cy="140677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77" name="Rectangle 101"/>
          <p:cNvSpPr>
            <a:spLocks noChangeArrowheads="1"/>
          </p:cNvSpPr>
          <p:nvPr/>
        </p:nvSpPr>
        <p:spPr bwMode="auto">
          <a:xfrm>
            <a:off x="1172605" y="4545624"/>
            <a:ext cx="67734" cy="87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78" name="Rectangle 102"/>
          <p:cNvSpPr>
            <a:spLocks noChangeArrowheads="1"/>
          </p:cNvSpPr>
          <p:nvPr/>
        </p:nvSpPr>
        <p:spPr bwMode="auto">
          <a:xfrm>
            <a:off x="7869739" y="4857751"/>
            <a:ext cx="84666" cy="967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79" name="Rectangle 103"/>
          <p:cNvSpPr>
            <a:spLocks noChangeArrowheads="1"/>
          </p:cNvSpPr>
          <p:nvPr/>
        </p:nvSpPr>
        <p:spPr bwMode="auto">
          <a:xfrm>
            <a:off x="8174539" y="4857751"/>
            <a:ext cx="186267" cy="967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80" name="Line 104"/>
          <p:cNvSpPr>
            <a:spLocks noChangeShapeType="1"/>
          </p:cNvSpPr>
          <p:nvPr/>
        </p:nvSpPr>
        <p:spPr bwMode="auto">
          <a:xfrm>
            <a:off x="3594073" y="4906108"/>
            <a:ext cx="4368800" cy="0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81" name="Line 105"/>
          <p:cNvSpPr>
            <a:spLocks noChangeShapeType="1"/>
          </p:cNvSpPr>
          <p:nvPr/>
        </p:nvSpPr>
        <p:spPr bwMode="auto">
          <a:xfrm>
            <a:off x="4610072" y="4853354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82" name="Oval 106"/>
          <p:cNvSpPr>
            <a:spLocks noChangeArrowheads="1"/>
          </p:cNvSpPr>
          <p:nvPr/>
        </p:nvSpPr>
        <p:spPr bwMode="auto">
          <a:xfrm>
            <a:off x="3314673" y="4286251"/>
            <a:ext cx="965200" cy="817685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83" name="Oval 107"/>
          <p:cNvSpPr>
            <a:spLocks noChangeArrowheads="1"/>
          </p:cNvSpPr>
          <p:nvPr/>
        </p:nvSpPr>
        <p:spPr bwMode="auto">
          <a:xfrm>
            <a:off x="1468939" y="3697165"/>
            <a:ext cx="389466" cy="20222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84" name="Oval 108"/>
          <p:cNvSpPr>
            <a:spLocks noChangeArrowheads="1"/>
          </p:cNvSpPr>
          <p:nvPr/>
        </p:nvSpPr>
        <p:spPr bwMode="auto">
          <a:xfrm>
            <a:off x="1265739" y="4699490"/>
            <a:ext cx="389466" cy="20222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85" name="Oval 109"/>
          <p:cNvSpPr>
            <a:spLocks noChangeArrowheads="1"/>
          </p:cNvSpPr>
          <p:nvPr/>
        </p:nvSpPr>
        <p:spPr bwMode="auto">
          <a:xfrm>
            <a:off x="1976939" y="4382966"/>
            <a:ext cx="389466" cy="20222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86" name="Oval 110"/>
          <p:cNvSpPr>
            <a:spLocks noChangeArrowheads="1"/>
          </p:cNvSpPr>
          <p:nvPr/>
        </p:nvSpPr>
        <p:spPr bwMode="auto">
          <a:xfrm>
            <a:off x="757739" y="4330213"/>
            <a:ext cx="389466" cy="20222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87" name="Rectangle 111"/>
          <p:cNvSpPr>
            <a:spLocks noChangeArrowheads="1"/>
          </p:cNvSpPr>
          <p:nvPr/>
        </p:nvSpPr>
        <p:spPr bwMode="auto">
          <a:xfrm>
            <a:off x="1460472" y="3692769"/>
            <a:ext cx="609600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s-ES_tradnl" b="1"/>
              <a:t>1</a:t>
            </a:r>
          </a:p>
        </p:txBody>
      </p:sp>
      <p:sp>
        <p:nvSpPr>
          <p:cNvPr id="50288" name="Rectangle 112"/>
          <p:cNvSpPr>
            <a:spLocks noChangeArrowheads="1"/>
          </p:cNvSpPr>
          <p:nvPr/>
        </p:nvSpPr>
        <p:spPr bwMode="auto">
          <a:xfrm>
            <a:off x="1257272" y="4747847"/>
            <a:ext cx="609600" cy="2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b="1"/>
              <a:t> 3</a:t>
            </a:r>
          </a:p>
        </p:txBody>
      </p:sp>
      <p:sp>
        <p:nvSpPr>
          <p:cNvPr id="50289" name="Rectangle 113"/>
          <p:cNvSpPr>
            <a:spLocks noChangeArrowheads="1"/>
          </p:cNvSpPr>
          <p:nvPr/>
        </p:nvSpPr>
        <p:spPr bwMode="auto">
          <a:xfrm>
            <a:off x="749272" y="4378570"/>
            <a:ext cx="609600" cy="2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b="1"/>
              <a:t>4</a:t>
            </a:r>
          </a:p>
        </p:txBody>
      </p:sp>
      <p:sp>
        <p:nvSpPr>
          <p:cNvPr id="50290" name="Rectangle 114"/>
          <p:cNvSpPr>
            <a:spLocks noChangeArrowheads="1"/>
          </p:cNvSpPr>
          <p:nvPr/>
        </p:nvSpPr>
        <p:spPr bwMode="auto">
          <a:xfrm>
            <a:off x="1968472" y="4431324"/>
            <a:ext cx="609600" cy="2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b="1"/>
              <a:t>5</a:t>
            </a:r>
          </a:p>
        </p:txBody>
      </p:sp>
      <p:sp>
        <p:nvSpPr>
          <p:cNvPr id="50291" name="Rectangle 115"/>
          <p:cNvSpPr>
            <a:spLocks noChangeArrowheads="1"/>
          </p:cNvSpPr>
          <p:nvPr/>
        </p:nvSpPr>
        <p:spPr bwMode="auto">
          <a:xfrm>
            <a:off x="922867" y="5438042"/>
            <a:ext cx="4863579" cy="8887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92" name="Rectangle 116"/>
          <p:cNvSpPr>
            <a:spLocks noChangeArrowheads="1"/>
          </p:cNvSpPr>
          <p:nvPr/>
        </p:nvSpPr>
        <p:spPr bwMode="auto">
          <a:xfrm>
            <a:off x="922867" y="5438042"/>
            <a:ext cx="389466" cy="8887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93" name="Rectangle 117"/>
          <p:cNvSpPr>
            <a:spLocks noChangeArrowheads="1"/>
          </p:cNvSpPr>
          <p:nvPr/>
        </p:nvSpPr>
        <p:spPr bwMode="auto">
          <a:xfrm>
            <a:off x="914400" y="5433646"/>
            <a:ext cx="4872046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1         VALVULA DE SALIDA DEL RECIPIENTE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2         ADAPTADOR ROSCA IZQUIERDA / DERECHA  PROVISION SHELL GAS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3         TE  DE REDUCCION  ROSCADA  SERIE 3000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4         TAPON MACHO ROSCADO SERIE 3000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000" dirty="0"/>
              <a:t>5         COLECTOR ROSCADO CAÑO DE ACERO ASTM A 53 </a:t>
            </a:r>
            <a:r>
              <a:rPr lang="es-ES_tradnl" sz="1000" dirty="0" err="1"/>
              <a:t>Gr.A</a:t>
            </a:r>
            <a:r>
              <a:rPr lang="es-ES_tradnl" sz="1000" dirty="0"/>
              <a:t> SCH. 80 </a:t>
            </a:r>
          </a:p>
        </p:txBody>
      </p:sp>
      <p:sp>
        <p:nvSpPr>
          <p:cNvPr id="50294" name="Oval 118"/>
          <p:cNvSpPr>
            <a:spLocks noChangeArrowheads="1"/>
          </p:cNvSpPr>
          <p:nvPr/>
        </p:nvSpPr>
        <p:spPr bwMode="auto">
          <a:xfrm>
            <a:off x="571472" y="3600451"/>
            <a:ext cx="1981200" cy="1450731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95" name="Line 119"/>
          <p:cNvSpPr>
            <a:spLocks noChangeShapeType="1"/>
          </p:cNvSpPr>
          <p:nvPr/>
        </p:nvSpPr>
        <p:spPr bwMode="auto">
          <a:xfrm>
            <a:off x="2578072" y="4431324"/>
            <a:ext cx="711200" cy="21101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96" name="Oval 120"/>
          <p:cNvSpPr>
            <a:spLocks noChangeArrowheads="1"/>
          </p:cNvSpPr>
          <p:nvPr/>
        </p:nvSpPr>
        <p:spPr bwMode="auto">
          <a:xfrm>
            <a:off x="1375805" y="3965332"/>
            <a:ext cx="67734" cy="35169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297" name="Rectangle 121"/>
          <p:cNvSpPr>
            <a:spLocks noChangeArrowheads="1"/>
          </p:cNvSpPr>
          <p:nvPr/>
        </p:nvSpPr>
        <p:spPr bwMode="auto">
          <a:xfrm>
            <a:off x="4914873" y="4929198"/>
            <a:ext cx="13208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SOPORTES</a:t>
            </a:r>
          </a:p>
        </p:txBody>
      </p:sp>
      <p:sp>
        <p:nvSpPr>
          <p:cNvPr id="50298" name="Rectangle 122"/>
          <p:cNvSpPr>
            <a:spLocks noChangeArrowheads="1"/>
          </p:cNvSpPr>
          <p:nvPr/>
        </p:nvSpPr>
        <p:spPr bwMode="auto">
          <a:xfrm>
            <a:off x="6639956" y="4714884"/>
            <a:ext cx="15240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  REGULADOR</a:t>
            </a:r>
          </a:p>
        </p:txBody>
      </p:sp>
      <p:sp>
        <p:nvSpPr>
          <p:cNvPr id="50299" name="Rectangle 123"/>
          <p:cNvSpPr>
            <a:spLocks noChangeArrowheads="1"/>
          </p:cNvSpPr>
          <p:nvPr/>
        </p:nvSpPr>
        <p:spPr bwMode="auto">
          <a:xfrm>
            <a:off x="1562072" y="4220309"/>
            <a:ext cx="609600" cy="2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b="1"/>
              <a:t> 2</a:t>
            </a:r>
          </a:p>
        </p:txBody>
      </p:sp>
      <p:sp>
        <p:nvSpPr>
          <p:cNvPr id="50300" name="Arc 124"/>
          <p:cNvSpPr>
            <a:spLocks/>
          </p:cNvSpPr>
          <p:nvPr/>
        </p:nvSpPr>
        <p:spPr bwMode="auto">
          <a:xfrm rot="10800000">
            <a:off x="1380040" y="4537931"/>
            <a:ext cx="182034" cy="1758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2804"/>
              <a:gd name="T1" fmla="*/ 21600 h 21600"/>
              <a:gd name="T2" fmla="*/ 42804 w 42804"/>
              <a:gd name="T3" fmla="*/ 17482 h 21600"/>
              <a:gd name="T4" fmla="*/ 21600 w 428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04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1941" y="0"/>
                  <a:pt x="40832" y="7330"/>
                  <a:pt x="42803" y="17482"/>
                </a:cubicBezTo>
              </a:path>
              <a:path w="42804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1941" y="0"/>
                  <a:pt x="40832" y="7330"/>
                  <a:pt x="42803" y="17482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01" name="Rectangle 125"/>
          <p:cNvSpPr>
            <a:spLocks noChangeArrowheads="1"/>
          </p:cNvSpPr>
          <p:nvPr/>
        </p:nvSpPr>
        <p:spPr bwMode="auto">
          <a:xfrm>
            <a:off x="7971339" y="4804997"/>
            <a:ext cx="84666" cy="2022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302" name="Arc 126"/>
          <p:cNvSpPr>
            <a:spLocks/>
          </p:cNvSpPr>
          <p:nvPr/>
        </p:nvSpPr>
        <p:spPr bwMode="auto">
          <a:xfrm>
            <a:off x="8166072" y="4801701"/>
            <a:ext cx="103717" cy="211015"/>
          </a:xfrm>
          <a:custGeom>
            <a:avLst/>
            <a:gdLst>
              <a:gd name="G0" fmla="+- 450 0 0"/>
              <a:gd name="G1" fmla="+- 21600 0 0"/>
              <a:gd name="G2" fmla="+- 21600 0 0"/>
              <a:gd name="T0" fmla="*/ 0 w 22050"/>
              <a:gd name="T1" fmla="*/ 5 h 43200"/>
              <a:gd name="T2" fmla="*/ 450 w 22050"/>
              <a:gd name="T3" fmla="*/ 43200 h 43200"/>
              <a:gd name="T4" fmla="*/ 450 w 2205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50" h="43200" fill="none" extrusionOk="0">
                <a:moveTo>
                  <a:pt x="-1" y="4"/>
                </a:moveTo>
                <a:cubicBezTo>
                  <a:pt x="149" y="1"/>
                  <a:pt x="299" y="-1"/>
                  <a:pt x="450" y="0"/>
                </a:cubicBezTo>
                <a:cubicBezTo>
                  <a:pt x="12379" y="0"/>
                  <a:pt x="22050" y="9670"/>
                  <a:pt x="22050" y="21600"/>
                </a:cubicBezTo>
                <a:cubicBezTo>
                  <a:pt x="22050" y="33529"/>
                  <a:pt x="12379" y="43199"/>
                  <a:pt x="450" y="43200"/>
                </a:cubicBezTo>
              </a:path>
              <a:path w="22050" h="43200" stroke="0" extrusionOk="0">
                <a:moveTo>
                  <a:pt x="-1" y="4"/>
                </a:moveTo>
                <a:cubicBezTo>
                  <a:pt x="149" y="1"/>
                  <a:pt x="299" y="-1"/>
                  <a:pt x="450" y="0"/>
                </a:cubicBezTo>
                <a:cubicBezTo>
                  <a:pt x="12379" y="0"/>
                  <a:pt x="22050" y="9670"/>
                  <a:pt x="22050" y="21600"/>
                </a:cubicBezTo>
                <a:cubicBezTo>
                  <a:pt x="22050" y="33529"/>
                  <a:pt x="12379" y="43199"/>
                  <a:pt x="450" y="43200"/>
                </a:cubicBezTo>
                <a:lnTo>
                  <a:pt x="450" y="21600"/>
                </a:lnTo>
                <a:close/>
              </a:path>
            </a:pathLst>
          </a:custGeom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03" name="Rectangle 127"/>
          <p:cNvSpPr>
            <a:spLocks noChangeArrowheads="1"/>
          </p:cNvSpPr>
          <p:nvPr/>
        </p:nvSpPr>
        <p:spPr bwMode="auto">
          <a:xfrm>
            <a:off x="8072939" y="4752243"/>
            <a:ext cx="84666" cy="3077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04" name="Rectangle 128"/>
          <p:cNvSpPr>
            <a:spLocks noChangeArrowheads="1"/>
          </p:cNvSpPr>
          <p:nvPr/>
        </p:nvSpPr>
        <p:spPr bwMode="auto">
          <a:xfrm>
            <a:off x="4516939" y="4804996"/>
            <a:ext cx="186267" cy="41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05" name="Line 129"/>
          <p:cNvSpPr>
            <a:spLocks noChangeShapeType="1"/>
          </p:cNvSpPr>
          <p:nvPr/>
        </p:nvSpPr>
        <p:spPr bwMode="auto">
          <a:xfrm>
            <a:off x="6337272" y="4853354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06" name="Line 130"/>
          <p:cNvSpPr>
            <a:spLocks noChangeShapeType="1"/>
          </p:cNvSpPr>
          <p:nvPr/>
        </p:nvSpPr>
        <p:spPr bwMode="auto">
          <a:xfrm>
            <a:off x="2273273" y="5222631"/>
            <a:ext cx="629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07" name="Oval 131"/>
          <p:cNvSpPr>
            <a:spLocks noChangeArrowheads="1"/>
          </p:cNvSpPr>
          <p:nvPr/>
        </p:nvSpPr>
        <p:spPr bwMode="auto">
          <a:xfrm>
            <a:off x="3111472" y="5024805"/>
            <a:ext cx="254000" cy="131885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08" name="Rectangle 132"/>
          <p:cNvSpPr>
            <a:spLocks noChangeArrowheads="1"/>
          </p:cNvSpPr>
          <p:nvPr/>
        </p:nvSpPr>
        <p:spPr bwMode="auto">
          <a:xfrm>
            <a:off x="3094539" y="5016013"/>
            <a:ext cx="287867" cy="1494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09" name="Oval 133"/>
          <p:cNvSpPr>
            <a:spLocks noChangeArrowheads="1"/>
          </p:cNvSpPr>
          <p:nvPr/>
        </p:nvSpPr>
        <p:spPr bwMode="auto">
          <a:xfrm>
            <a:off x="3196139" y="5068765"/>
            <a:ext cx="84666" cy="43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10" name="Line 134"/>
          <p:cNvSpPr>
            <a:spLocks noChangeShapeType="1"/>
          </p:cNvSpPr>
          <p:nvPr/>
        </p:nvSpPr>
        <p:spPr bwMode="auto">
          <a:xfrm>
            <a:off x="7658072" y="3059723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11" name="Rectangle 135" descr="Confeti pequeño"/>
          <p:cNvSpPr>
            <a:spLocks noChangeArrowheads="1"/>
          </p:cNvSpPr>
          <p:nvPr/>
        </p:nvSpPr>
        <p:spPr bwMode="auto">
          <a:xfrm>
            <a:off x="7664423" y="848458"/>
            <a:ext cx="289983" cy="2206869"/>
          </a:xfrm>
          <a:prstGeom prst="rect">
            <a:avLst/>
          </a:prstGeom>
          <a:pattFill prst="smConfetti">
            <a:fgClr>
              <a:schemeClr val="bg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12" name="Rectangle 136"/>
          <p:cNvSpPr>
            <a:spLocks noChangeArrowheads="1"/>
          </p:cNvSpPr>
          <p:nvPr/>
        </p:nvSpPr>
        <p:spPr bwMode="auto">
          <a:xfrm>
            <a:off x="2374872" y="4929198"/>
            <a:ext cx="8128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P A T</a:t>
            </a:r>
          </a:p>
        </p:txBody>
      </p:sp>
      <p:sp>
        <p:nvSpPr>
          <p:cNvPr id="50313" name="Line 137"/>
          <p:cNvSpPr>
            <a:spLocks noChangeShapeType="1"/>
          </p:cNvSpPr>
          <p:nvPr/>
        </p:nvSpPr>
        <p:spPr bwMode="auto">
          <a:xfrm flipH="1">
            <a:off x="6032472" y="1477108"/>
            <a:ext cx="81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314" name="Rectangle 138"/>
          <p:cNvSpPr>
            <a:spLocks noChangeArrowheads="1"/>
          </p:cNvSpPr>
          <p:nvPr/>
        </p:nvSpPr>
        <p:spPr bwMode="auto">
          <a:xfrm>
            <a:off x="6051523" y="1447434"/>
            <a:ext cx="50800" cy="5934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15" name="Line 139"/>
          <p:cNvSpPr>
            <a:spLocks noChangeShapeType="1"/>
          </p:cNvSpPr>
          <p:nvPr/>
        </p:nvSpPr>
        <p:spPr bwMode="auto">
          <a:xfrm>
            <a:off x="6946873" y="1477108"/>
            <a:ext cx="201084" cy="0"/>
          </a:xfrm>
          <a:prstGeom prst="line">
            <a:avLst/>
          </a:prstGeom>
          <a:noFill/>
          <a:ln w="76200">
            <a:solidFill>
              <a:srgbClr val="86868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316" name="Oval 140"/>
          <p:cNvSpPr>
            <a:spLocks noChangeArrowheads="1"/>
          </p:cNvSpPr>
          <p:nvPr/>
        </p:nvSpPr>
        <p:spPr bwMode="auto">
          <a:xfrm>
            <a:off x="7126789" y="1459524"/>
            <a:ext cx="59267" cy="35169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0317" name="Rectangle 141"/>
          <p:cNvSpPr>
            <a:spLocks noChangeArrowheads="1"/>
          </p:cNvSpPr>
          <p:nvPr/>
        </p:nvSpPr>
        <p:spPr bwMode="auto">
          <a:xfrm>
            <a:off x="6864323" y="1447434"/>
            <a:ext cx="50800" cy="5934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0318" name="Arc 142"/>
          <p:cNvSpPr>
            <a:spLocks/>
          </p:cNvSpPr>
          <p:nvPr/>
        </p:nvSpPr>
        <p:spPr bwMode="auto">
          <a:xfrm>
            <a:off x="7048472" y="1425454"/>
            <a:ext cx="143934" cy="11649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9648 w 29648"/>
              <a:gd name="T1" fmla="*/ 41645 h 43200"/>
              <a:gd name="T2" fmla="*/ 25046 w 29648"/>
              <a:gd name="T3" fmla="*/ 277 h 43200"/>
              <a:gd name="T4" fmla="*/ 21600 w 296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648" h="43200" fill="none" extrusionOk="0">
                <a:moveTo>
                  <a:pt x="29647" y="41644"/>
                </a:moveTo>
                <a:cubicBezTo>
                  <a:pt x="27089" y="42672"/>
                  <a:pt x="2435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754" y="-1"/>
                  <a:pt x="23906" y="92"/>
                  <a:pt x="25046" y="276"/>
                </a:cubicBezTo>
              </a:path>
              <a:path w="29648" h="43200" stroke="0" extrusionOk="0">
                <a:moveTo>
                  <a:pt x="29647" y="41644"/>
                </a:moveTo>
                <a:cubicBezTo>
                  <a:pt x="27089" y="42672"/>
                  <a:pt x="2435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754" y="-1"/>
                  <a:pt x="23906" y="92"/>
                  <a:pt x="25046" y="27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33" name="Rectangle 61"/>
          <p:cNvSpPr>
            <a:spLocks noChangeArrowheads="1"/>
          </p:cNvSpPr>
          <p:nvPr/>
        </p:nvSpPr>
        <p:spPr bwMode="auto">
          <a:xfrm>
            <a:off x="2632036" y="3500438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 rot="10800000">
            <a:off x="2861733" y="747347"/>
            <a:ext cx="169333" cy="87923"/>
          </a:xfrm>
          <a:prstGeom prst="triangle">
            <a:avLst>
              <a:gd name="adj" fmla="val 49995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2861733" y="852855"/>
            <a:ext cx="169333" cy="87923"/>
          </a:xfrm>
          <a:prstGeom prst="triangle">
            <a:avLst>
              <a:gd name="adj" fmla="val 49995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04" name="Rectangle 4" descr="Confeti grande"/>
          <p:cNvSpPr>
            <a:spLocks noChangeArrowheads="1"/>
          </p:cNvSpPr>
          <p:nvPr/>
        </p:nvSpPr>
        <p:spPr bwMode="auto">
          <a:xfrm>
            <a:off x="2446867" y="4804996"/>
            <a:ext cx="897467" cy="518746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1205" name="Oval 5"/>
          <p:cNvSpPr>
            <a:spLocks noChangeArrowheads="1"/>
          </p:cNvSpPr>
          <p:nvPr/>
        </p:nvSpPr>
        <p:spPr bwMode="auto">
          <a:xfrm>
            <a:off x="2658534" y="4914900"/>
            <a:ext cx="575733" cy="298938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06" name="Rectangle 6" descr="25%"/>
          <p:cNvSpPr>
            <a:spLocks noChangeArrowheads="1"/>
          </p:cNvSpPr>
          <p:nvPr/>
        </p:nvSpPr>
        <p:spPr bwMode="auto">
          <a:xfrm>
            <a:off x="3352800" y="2426678"/>
            <a:ext cx="4267200" cy="211015"/>
          </a:xfrm>
          <a:prstGeom prst="rect">
            <a:avLst/>
          </a:prstGeom>
          <a:pattFill prst="pct25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07" name="Rectangle 7" descr="25%"/>
          <p:cNvSpPr>
            <a:spLocks noChangeArrowheads="1"/>
          </p:cNvSpPr>
          <p:nvPr/>
        </p:nvSpPr>
        <p:spPr bwMode="auto">
          <a:xfrm>
            <a:off x="1930400" y="2426678"/>
            <a:ext cx="609600" cy="211015"/>
          </a:xfrm>
          <a:prstGeom prst="rect">
            <a:avLst/>
          </a:prstGeom>
          <a:pattFill prst="pct25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08" name="Rectangle 8" descr="Confeti grande"/>
          <p:cNvSpPr>
            <a:spLocks noChangeArrowheads="1"/>
          </p:cNvSpPr>
          <p:nvPr/>
        </p:nvSpPr>
        <p:spPr bwMode="auto">
          <a:xfrm>
            <a:off x="2548467" y="2431073"/>
            <a:ext cx="795867" cy="571500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09" name="Rectangle 9" descr="Confeti pequeño"/>
          <p:cNvSpPr>
            <a:spLocks noChangeArrowheads="1"/>
          </p:cNvSpPr>
          <p:nvPr/>
        </p:nvSpPr>
        <p:spPr bwMode="auto">
          <a:xfrm>
            <a:off x="3361267" y="3222381"/>
            <a:ext cx="3843867" cy="2787162"/>
          </a:xfrm>
          <a:prstGeom prst="rect">
            <a:avLst/>
          </a:prstGeom>
          <a:pattFill prst="smConfetti">
            <a:fgClr>
              <a:srgbClr val="EAEAEA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>
            <a:off x="7416801" y="2373923"/>
            <a:ext cx="203200" cy="527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11" name="AutoShape 11" descr="25%"/>
          <p:cNvSpPr>
            <a:spLocks noChangeArrowheads="1"/>
          </p:cNvSpPr>
          <p:nvPr/>
        </p:nvSpPr>
        <p:spPr bwMode="auto">
          <a:xfrm rot="16200000">
            <a:off x="7492023" y="2298701"/>
            <a:ext cx="52754" cy="203200"/>
          </a:xfrm>
          <a:prstGeom prst="rtTriangle">
            <a:avLst/>
          </a:prstGeom>
          <a:pattFill prst="pct25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12" name="AutoShape 12" descr="25%"/>
          <p:cNvSpPr>
            <a:spLocks noChangeArrowheads="1"/>
          </p:cNvSpPr>
          <p:nvPr/>
        </p:nvSpPr>
        <p:spPr bwMode="auto">
          <a:xfrm>
            <a:off x="8026401" y="2373923"/>
            <a:ext cx="203200" cy="52754"/>
          </a:xfrm>
          <a:prstGeom prst="rtTriangle">
            <a:avLst/>
          </a:prstGeom>
          <a:pattFill prst="pct25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13" name="Rectangle 13" descr="25%"/>
          <p:cNvSpPr>
            <a:spLocks noChangeArrowheads="1"/>
          </p:cNvSpPr>
          <p:nvPr/>
        </p:nvSpPr>
        <p:spPr bwMode="auto">
          <a:xfrm>
            <a:off x="8026400" y="2426678"/>
            <a:ext cx="609600" cy="211015"/>
          </a:xfrm>
          <a:prstGeom prst="rect">
            <a:avLst/>
          </a:prstGeom>
          <a:pattFill prst="pct25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14" name="Rectangle 14" descr="Confeti pequeño"/>
          <p:cNvSpPr>
            <a:spLocks noChangeArrowheads="1"/>
          </p:cNvSpPr>
          <p:nvPr/>
        </p:nvSpPr>
        <p:spPr bwMode="auto">
          <a:xfrm>
            <a:off x="7628467" y="2536581"/>
            <a:ext cx="389466" cy="518746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4286249" y="6143644"/>
            <a:ext cx="4214842" cy="5787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79375" tIns="39688" rIns="79375" bIns="39688">
            <a:spAutoFit/>
          </a:bodyPr>
          <a:lstStyle/>
          <a:p>
            <a:pPr algn="ctr" defTabSz="5588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1800" b="1" dirty="0" smtClean="0">
                <a:latin typeface="Arial" charset="0"/>
              </a:rPr>
              <a:t>TANQUES </a:t>
            </a:r>
            <a:r>
              <a:rPr lang="es-ES_tradnl" sz="1800" b="1" dirty="0">
                <a:latin typeface="Arial" charset="0"/>
              </a:rPr>
              <a:t>CAPACIDAD 1 m³  y 2 m³   </a:t>
            </a:r>
            <a:r>
              <a:rPr lang="es-ES_tradnl" sz="1800" b="1" dirty="0" smtClean="0">
                <a:latin typeface="Arial" charset="0"/>
              </a:rPr>
              <a:t>TÍPICO DE  </a:t>
            </a:r>
            <a:r>
              <a:rPr lang="es-ES_tradnl" sz="1800" b="1" dirty="0">
                <a:latin typeface="Arial" charset="0"/>
              </a:rPr>
              <a:t>MONTAJE</a:t>
            </a:r>
          </a:p>
        </p:txBody>
      </p:sp>
      <p:sp>
        <p:nvSpPr>
          <p:cNvPr id="51227" name="Oval 27"/>
          <p:cNvSpPr>
            <a:spLocks noChangeArrowheads="1"/>
          </p:cNvSpPr>
          <p:nvPr/>
        </p:nvSpPr>
        <p:spPr bwMode="auto">
          <a:xfrm>
            <a:off x="3979334" y="641840"/>
            <a:ext cx="2709333" cy="1354015"/>
          </a:xfrm>
          <a:prstGeom prst="ellipse">
            <a:avLst/>
          </a:prstGeom>
          <a:gradFill rotWithShape="0">
            <a:gsLst>
              <a:gs pos="0">
                <a:srgbClr val="CBCBCB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V="1">
            <a:off x="4165600" y="1740877"/>
            <a:ext cx="101600" cy="527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4165600" y="226841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 flipV="1">
            <a:off x="4470400" y="1951893"/>
            <a:ext cx="406400" cy="31652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6400801" y="1740877"/>
            <a:ext cx="101600" cy="527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 flipH="1">
            <a:off x="6197600" y="226841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 flipH="1" flipV="1">
            <a:off x="5791201" y="1951893"/>
            <a:ext cx="406400" cy="31652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34" name="Rectangle 34" descr="Confeti grande"/>
          <p:cNvSpPr>
            <a:spLocks noChangeArrowheads="1"/>
          </p:cNvSpPr>
          <p:nvPr/>
        </p:nvSpPr>
        <p:spPr bwMode="auto">
          <a:xfrm>
            <a:off x="3361267" y="2272813"/>
            <a:ext cx="3843867" cy="149469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35" name="Rectangle 35"/>
          <p:cNvSpPr>
            <a:spLocks noChangeArrowheads="1"/>
          </p:cNvSpPr>
          <p:nvPr/>
        </p:nvSpPr>
        <p:spPr bwMode="auto">
          <a:xfrm>
            <a:off x="5209118" y="589086"/>
            <a:ext cx="146049" cy="340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>
            <a:off x="6604000" y="2057401"/>
            <a:ext cx="0" cy="2110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>
            <a:off x="6604000" y="226841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>
            <a:off x="6400800" y="2110154"/>
            <a:ext cx="304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>
            <a:off x="7213600" y="2268417"/>
            <a:ext cx="101600" cy="263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1240" name="Rectangle 40"/>
          <p:cNvSpPr>
            <a:spLocks noChangeArrowheads="1"/>
          </p:cNvSpPr>
          <p:nvPr/>
        </p:nvSpPr>
        <p:spPr bwMode="auto">
          <a:xfrm>
            <a:off x="7797800" y="2483827"/>
            <a:ext cx="16933" cy="518746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41" name="Rectangle 41"/>
          <p:cNvSpPr>
            <a:spLocks noChangeArrowheads="1"/>
          </p:cNvSpPr>
          <p:nvPr/>
        </p:nvSpPr>
        <p:spPr bwMode="auto">
          <a:xfrm>
            <a:off x="7636933" y="2329963"/>
            <a:ext cx="372534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42" name="Line 42"/>
          <p:cNvSpPr>
            <a:spLocks noChangeShapeType="1"/>
          </p:cNvSpPr>
          <p:nvPr/>
        </p:nvSpPr>
        <p:spPr bwMode="auto">
          <a:xfrm>
            <a:off x="7315200" y="2532185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43" name="Line 43"/>
          <p:cNvSpPr>
            <a:spLocks noChangeShapeType="1"/>
          </p:cNvSpPr>
          <p:nvPr/>
        </p:nvSpPr>
        <p:spPr bwMode="auto">
          <a:xfrm>
            <a:off x="8026401" y="2373923"/>
            <a:ext cx="203200" cy="527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44" name="Line 44"/>
          <p:cNvSpPr>
            <a:spLocks noChangeShapeType="1"/>
          </p:cNvSpPr>
          <p:nvPr/>
        </p:nvSpPr>
        <p:spPr bwMode="auto">
          <a:xfrm>
            <a:off x="7620000" y="2321169"/>
            <a:ext cx="0" cy="7385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45" name="Line 45"/>
          <p:cNvSpPr>
            <a:spLocks noChangeShapeType="1"/>
          </p:cNvSpPr>
          <p:nvPr/>
        </p:nvSpPr>
        <p:spPr bwMode="auto">
          <a:xfrm>
            <a:off x="8026400" y="2321169"/>
            <a:ext cx="0" cy="7385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>
            <a:off x="8229600" y="2426677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47" name="Line 47"/>
          <p:cNvSpPr>
            <a:spLocks noChangeShapeType="1"/>
          </p:cNvSpPr>
          <p:nvPr/>
        </p:nvSpPr>
        <p:spPr bwMode="auto">
          <a:xfrm flipH="1">
            <a:off x="2946401" y="527538"/>
            <a:ext cx="233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48" name="Line 48"/>
          <p:cNvSpPr>
            <a:spLocks noChangeShapeType="1"/>
          </p:cNvSpPr>
          <p:nvPr/>
        </p:nvSpPr>
        <p:spPr bwMode="auto">
          <a:xfrm>
            <a:off x="2946400" y="1266093"/>
            <a:ext cx="0" cy="26376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49" name="Line 49"/>
          <p:cNvSpPr>
            <a:spLocks noChangeShapeType="1"/>
          </p:cNvSpPr>
          <p:nvPr/>
        </p:nvSpPr>
        <p:spPr bwMode="auto">
          <a:xfrm flipH="1">
            <a:off x="2743200" y="844062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50" name="Line 50"/>
          <p:cNvSpPr>
            <a:spLocks noChangeShapeType="1"/>
          </p:cNvSpPr>
          <p:nvPr/>
        </p:nvSpPr>
        <p:spPr bwMode="auto">
          <a:xfrm>
            <a:off x="2844800" y="1055077"/>
            <a:ext cx="0" cy="527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>
            <a:off x="2844800" y="1213338"/>
            <a:ext cx="0" cy="527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>
            <a:off x="2844801" y="1266092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>
            <a:off x="2844801" y="1055077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>
            <a:off x="3048000" y="1055078"/>
            <a:ext cx="0" cy="2110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 flipH="1">
            <a:off x="2743201" y="1107831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56" name="Line 56"/>
          <p:cNvSpPr>
            <a:spLocks noChangeShapeType="1"/>
          </p:cNvSpPr>
          <p:nvPr/>
        </p:nvSpPr>
        <p:spPr bwMode="auto">
          <a:xfrm flipH="1">
            <a:off x="2743201" y="1213338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57" name="Line 57"/>
          <p:cNvSpPr>
            <a:spLocks noChangeShapeType="1"/>
          </p:cNvSpPr>
          <p:nvPr/>
        </p:nvSpPr>
        <p:spPr bwMode="auto">
          <a:xfrm>
            <a:off x="2743200" y="1107831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58" name="Line 58"/>
          <p:cNvSpPr>
            <a:spLocks noChangeShapeType="1"/>
          </p:cNvSpPr>
          <p:nvPr/>
        </p:nvSpPr>
        <p:spPr bwMode="auto">
          <a:xfrm flipV="1">
            <a:off x="2946400" y="949569"/>
            <a:ext cx="0" cy="1055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59" name="Line 59"/>
          <p:cNvSpPr>
            <a:spLocks noChangeShapeType="1"/>
          </p:cNvSpPr>
          <p:nvPr/>
        </p:nvSpPr>
        <p:spPr bwMode="auto">
          <a:xfrm flipV="1">
            <a:off x="2946400" y="527540"/>
            <a:ext cx="0" cy="2110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60" name="Rectangle 60"/>
          <p:cNvSpPr>
            <a:spLocks noChangeArrowheads="1"/>
          </p:cNvSpPr>
          <p:nvPr/>
        </p:nvSpPr>
        <p:spPr bwMode="auto">
          <a:xfrm>
            <a:off x="5209118" y="373673"/>
            <a:ext cx="167216" cy="43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61" name="Rectangle 61"/>
          <p:cNvSpPr>
            <a:spLocks noChangeArrowheads="1"/>
          </p:cNvSpPr>
          <p:nvPr/>
        </p:nvSpPr>
        <p:spPr bwMode="auto">
          <a:xfrm>
            <a:off x="5128684" y="537432"/>
            <a:ext cx="306916" cy="329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62" name="Arc 62"/>
          <p:cNvSpPr>
            <a:spLocks/>
          </p:cNvSpPr>
          <p:nvPr/>
        </p:nvSpPr>
        <p:spPr bwMode="auto">
          <a:xfrm>
            <a:off x="5039785" y="428627"/>
            <a:ext cx="488949" cy="417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600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63" name="Line 63"/>
          <p:cNvSpPr>
            <a:spLocks noChangeShapeType="1"/>
          </p:cNvSpPr>
          <p:nvPr/>
        </p:nvSpPr>
        <p:spPr bwMode="auto">
          <a:xfrm>
            <a:off x="4978400" y="478082"/>
            <a:ext cx="0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64" name="Line 64"/>
          <p:cNvSpPr>
            <a:spLocks noChangeShapeType="1"/>
          </p:cNvSpPr>
          <p:nvPr/>
        </p:nvSpPr>
        <p:spPr bwMode="auto">
          <a:xfrm>
            <a:off x="5588000" y="478082"/>
            <a:ext cx="0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65" name="Line 65"/>
          <p:cNvSpPr>
            <a:spLocks noChangeShapeType="1"/>
          </p:cNvSpPr>
          <p:nvPr/>
        </p:nvSpPr>
        <p:spPr bwMode="auto">
          <a:xfrm>
            <a:off x="4957235" y="527538"/>
            <a:ext cx="6307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66" name="Line 66"/>
          <p:cNvSpPr>
            <a:spLocks noChangeShapeType="1"/>
          </p:cNvSpPr>
          <p:nvPr/>
        </p:nvSpPr>
        <p:spPr bwMode="auto">
          <a:xfrm>
            <a:off x="4978400" y="47478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67" name="Line 67"/>
          <p:cNvSpPr>
            <a:spLocks noChangeShapeType="1"/>
          </p:cNvSpPr>
          <p:nvPr/>
        </p:nvSpPr>
        <p:spPr bwMode="auto">
          <a:xfrm flipH="1">
            <a:off x="4775201" y="316524"/>
            <a:ext cx="203200" cy="31652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68" name="Line 68"/>
          <p:cNvSpPr>
            <a:spLocks noChangeShapeType="1"/>
          </p:cNvSpPr>
          <p:nvPr/>
        </p:nvSpPr>
        <p:spPr bwMode="auto">
          <a:xfrm>
            <a:off x="5588001" y="316524"/>
            <a:ext cx="203200" cy="31652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69" name="Line 69"/>
          <p:cNvSpPr>
            <a:spLocks noChangeShapeType="1"/>
          </p:cNvSpPr>
          <p:nvPr/>
        </p:nvSpPr>
        <p:spPr bwMode="auto">
          <a:xfrm>
            <a:off x="4978400" y="31652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70" name="Line 70"/>
          <p:cNvSpPr>
            <a:spLocks noChangeShapeType="1"/>
          </p:cNvSpPr>
          <p:nvPr/>
        </p:nvSpPr>
        <p:spPr bwMode="auto">
          <a:xfrm>
            <a:off x="4775200" y="633046"/>
            <a:ext cx="0" cy="527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71" name="Line 71"/>
          <p:cNvSpPr>
            <a:spLocks noChangeShapeType="1"/>
          </p:cNvSpPr>
          <p:nvPr/>
        </p:nvSpPr>
        <p:spPr bwMode="auto">
          <a:xfrm>
            <a:off x="5791200" y="633046"/>
            <a:ext cx="0" cy="527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72" name="Line 72"/>
          <p:cNvSpPr>
            <a:spLocks noChangeShapeType="1"/>
          </p:cNvSpPr>
          <p:nvPr/>
        </p:nvSpPr>
        <p:spPr bwMode="auto">
          <a:xfrm>
            <a:off x="4267200" y="2215661"/>
            <a:ext cx="0" cy="158262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73" name="Line 73"/>
          <p:cNvSpPr>
            <a:spLocks noChangeShapeType="1"/>
          </p:cNvSpPr>
          <p:nvPr/>
        </p:nvSpPr>
        <p:spPr bwMode="auto">
          <a:xfrm>
            <a:off x="6400800" y="2215661"/>
            <a:ext cx="0" cy="158262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1274" name="AutoShape 74"/>
          <p:cNvSpPr>
            <a:spLocks noChangeArrowheads="1"/>
          </p:cNvSpPr>
          <p:nvPr/>
        </p:nvSpPr>
        <p:spPr bwMode="auto">
          <a:xfrm>
            <a:off x="7010400" y="2690447"/>
            <a:ext cx="1524000" cy="211015"/>
          </a:xfrm>
          <a:prstGeom prst="parallelogram">
            <a:avLst>
              <a:gd name="adj" fmla="val 309358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75" name="Line 75"/>
          <p:cNvSpPr>
            <a:spLocks noChangeShapeType="1"/>
          </p:cNvSpPr>
          <p:nvPr/>
        </p:nvSpPr>
        <p:spPr bwMode="auto">
          <a:xfrm flipH="1">
            <a:off x="7416801" y="2690446"/>
            <a:ext cx="812800" cy="15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76" name="Line 76"/>
          <p:cNvSpPr>
            <a:spLocks noChangeShapeType="1"/>
          </p:cNvSpPr>
          <p:nvPr/>
        </p:nvSpPr>
        <p:spPr bwMode="auto">
          <a:xfrm flipH="1">
            <a:off x="7416801" y="2743200"/>
            <a:ext cx="812800" cy="15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77" name="Rectangle 77"/>
          <p:cNvSpPr>
            <a:spLocks noChangeArrowheads="1"/>
          </p:cNvSpPr>
          <p:nvPr/>
        </p:nvSpPr>
        <p:spPr bwMode="auto">
          <a:xfrm>
            <a:off x="7730067" y="2518996"/>
            <a:ext cx="84666" cy="87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78" name="Rectangle 78"/>
          <p:cNvSpPr>
            <a:spLocks noChangeArrowheads="1"/>
          </p:cNvSpPr>
          <p:nvPr/>
        </p:nvSpPr>
        <p:spPr bwMode="auto">
          <a:xfrm>
            <a:off x="7831667" y="2483827"/>
            <a:ext cx="16933" cy="43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79" name="Rectangle 79" descr="25%"/>
          <p:cNvSpPr>
            <a:spLocks noChangeArrowheads="1"/>
          </p:cNvSpPr>
          <p:nvPr/>
        </p:nvSpPr>
        <p:spPr bwMode="auto">
          <a:xfrm>
            <a:off x="8229601" y="2426678"/>
            <a:ext cx="406400" cy="211015"/>
          </a:xfrm>
          <a:prstGeom prst="rect">
            <a:avLst/>
          </a:prstGeom>
          <a:pattFill prst="pct25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80" name="Line 80"/>
          <p:cNvSpPr>
            <a:spLocks noChangeShapeType="1"/>
          </p:cNvSpPr>
          <p:nvPr/>
        </p:nvSpPr>
        <p:spPr bwMode="auto">
          <a:xfrm>
            <a:off x="8229601" y="2426677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81" name="AutoShape 81"/>
          <p:cNvSpPr>
            <a:spLocks noChangeArrowheads="1"/>
          </p:cNvSpPr>
          <p:nvPr/>
        </p:nvSpPr>
        <p:spPr bwMode="auto">
          <a:xfrm>
            <a:off x="3877733" y="3385039"/>
            <a:ext cx="2810934" cy="2461846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EAEAEA"/>
              </a:gs>
              <a:gs pos="50000">
                <a:srgbClr val="F8F8F8"/>
              </a:gs>
              <a:gs pos="100000">
                <a:srgbClr val="EAEAEA"/>
              </a:gs>
            </a:gsLst>
            <a:lin ang="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1282" name="Rectangle 82"/>
          <p:cNvSpPr>
            <a:spLocks noChangeArrowheads="1"/>
          </p:cNvSpPr>
          <p:nvPr/>
        </p:nvSpPr>
        <p:spPr bwMode="auto">
          <a:xfrm>
            <a:off x="4893734" y="3912577"/>
            <a:ext cx="880533" cy="1037492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83" name="Line 83"/>
          <p:cNvSpPr>
            <a:spLocks noChangeShapeType="1"/>
          </p:cNvSpPr>
          <p:nvPr/>
        </p:nvSpPr>
        <p:spPr bwMode="auto">
          <a:xfrm>
            <a:off x="2946400" y="5064369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84" name="Oval 84"/>
          <p:cNvSpPr>
            <a:spLocks noChangeArrowheads="1"/>
          </p:cNvSpPr>
          <p:nvPr/>
        </p:nvSpPr>
        <p:spPr bwMode="auto">
          <a:xfrm>
            <a:off x="5010152" y="4553317"/>
            <a:ext cx="647700" cy="336306"/>
          </a:xfrm>
          <a:prstGeom prst="ellipse">
            <a:avLst/>
          </a:prstGeom>
          <a:noFill/>
          <a:ln w="476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85" name="Oval 85"/>
          <p:cNvSpPr>
            <a:spLocks noChangeArrowheads="1"/>
          </p:cNvSpPr>
          <p:nvPr/>
        </p:nvSpPr>
        <p:spPr bwMode="auto">
          <a:xfrm>
            <a:off x="5198534" y="4018086"/>
            <a:ext cx="270933" cy="14067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86" name="Oval 86"/>
          <p:cNvSpPr>
            <a:spLocks noChangeArrowheads="1"/>
          </p:cNvSpPr>
          <p:nvPr/>
        </p:nvSpPr>
        <p:spPr bwMode="auto">
          <a:xfrm>
            <a:off x="5198534" y="4229101"/>
            <a:ext cx="270933" cy="14067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87" name="Oval 87"/>
          <p:cNvSpPr>
            <a:spLocks noChangeArrowheads="1"/>
          </p:cNvSpPr>
          <p:nvPr/>
        </p:nvSpPr>
        <p:spPr bwMode="auto">
          <a:xfrm>
            <a:off x="7645401" y="3969727"/>
            <a:ext cx="355600" cy="184638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88" name="Rectangle 88"/>
          <p:cNvSpPr>
            <a:spLocks noChangeArrowheads="1"/>
          </p:cNvSpPr>
          <p:nvPr/>
        </p:nvSpPr>
        <p:spPr bwMode="auto">
          <a:xfrm>
            <a:off x="7543801" y="3916973"/>
            <a:ext cx="558800" cy="29014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89" name="Line 89"/>
          <p:cNvSpPr>
            <a:spLocks noChangeShapeType="1"/>
          </p:cNvSpPr>
          <p:nvPr/>
        </p:nvSpPr>
        <p:spPr bwMode="auto">
          <a:xfrm>
            <a:off x="6705601" y="4062046"/>
            <a:ext cx="101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90" name="Oval 90"/>
          <p:cNvSpPr>
            <a:spLocks noChangeArrowheads="1"/>
          </p:cNvSpPr>
          <p:nvPr/>
        </p:nvSpPr>
        <p:spPr bwMode="auto">
          <a:xfrm>
            <a:off x="2861733" y="5020409"/>
            <a:ext cx="169333" cy="8792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91" name="Oval 91"/>
          <p:cNvSpPr>
            <a:spLocks noChangeArrowheads="1"/>
          </p:cNvSpPr>
          <p:nvPr/>
        </p:nvSpPr>
        <p:spPr bwMode="auto">
          <a:xfrm>
            <a:off x="7628467" y="4013690"/>
            <a:ext cx="186267" cy="9671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92" name="Oval 92"/>
          <p:cNvSpPr>
            <a:spLocks noChangeArrowheads="1"/>
          </p:cNvSpPr>
          <p:nvPr/>
        </p:nvSpPr>
        <p:spPr bwMode="auto">
          <a:xfrm>
            <a:off x="5213351" y="4658825"/>
            <a:ext cx="241300" cy="125290"/>
          </a:xfrm>
          <a:prstGeom prst="ellipse">
            <a:avLst/>
          </a:prstGeom>
          <a:noFill/>
          <a:ln w="47625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93" name="Rectangle 93"/>
          <p:cNvSpPr>
            <a:spLocks noChangeArrowheads="1"/>
          </p:cNvSpPr>
          <p:nvPr/>
        </p:nvSpPr>
        <p:spPr bwMode="auto">
          <a:xfrm>
            <a:off x="5198534" y="4914901"/>
            <a:ext cx="270933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94" name="Line 94"/>
          <p:cNvSpPr>
            <a:spLocks noChangeShapeType="1"/>
          </p:cNvSpPr>
          <p:nvPr/>
        </p:nvSpPr>
        <p:spPr bwMode="auto">
          <a:xfrm flipH="1">
            <a:off x="3149600" y="152986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95" name="Line 95"/>
          <p:cNvSpPr>
            <a:spLocks noChangeShapeType="1"/>
          </p:cNvSpPr>
          <p:nvPr/>
        </p:nvSpPr>
        <p:spPr bwMode="auto">
          <a:xfrm>
            <a:off x="3657600" y="1529861"/>
            <a:ext cx="0" cy="7385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296" name="Rectangle 96"/>
          <p:cNvSpPr>
            <a:spLocks noChangeArrowheads="1"/>
          </p:cNvSpPr>
          <p:nvPr/>
        </p:nvSpPr>
        <p:spPr bwMode="auto">
          <a:xfrm>
            <a:off x="929218" y="738554"/>
            <a:ext cx="222038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Llave de paso esférica Ø ¾ in </a:t>
            </a:r>
          </a:p>
        </p:txBody>
      </p:sp>
      <p:sp>
        <p:nvSpPr>
          <p:cNvPr id="51297" name="Rectangle 97"/>
          <p:cNvSpPr>
            <a:spLocks noChangeArrowheads="1"/>
          </p:cNvSpPr>
          <p:nvPr/>
        </p:nvSpPr>
        <p:spPr bwMode="auto">
          <a:xfrm>
            <a:off x="1727200" y="1037153"/>
            <a:ext cx="21336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Te de Prueba</a:t>
            </a:r>
          </a:p>
        </p:txBody>
      </p:sp>
      <p:sp>
        <p:nvSpPr>
          <p:cNvPr id="51298" name="Rectangle 98"/>
          <p:cNvSpPr>
            <a:spLocks noChangeArrowheads="1"/>
          </p:cNvSpPr>
          <p:nvPr/>
        </p:nvSpPr>
        <p:spPr bwMode="auto">
          <a:xfrm>
            <a:off x="5689600" y="369278"/>
            <a:ext cx="19304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Regulador</a:t>
            </a:r>
          </a:p>
        </p:txBody>
      </p:sp>
      <p:sp>
        <p:nvSpPr>
          <p:cNvPr id="51299" name="Rectangle 99"/>
          <p:cNvSpPr>
            <a:spLocks noChangeArrowheads="1"/>
          </p:cNvSpPr>
          <p:nvPr/>
        </p:nvSpPr>
        <p:spPr bwMode="auto">
          <a:xfrm>
            <a:off x="4267200" y="2426678"/>
            <a:ext cx="29464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Brocas de acero Ø ½ in.</a:t>
            </a:r>
          </a:p>
        </p:txBody>
      </p:sp>
      <p:sp>
        <p:nvSpPr>
          <p:cNvPr id="51300" name="Rectangle 100"/>
          <p:cNvSpPr>
            <a:spLocks noChangeArrowheads="1"/>
          </p:cNvSpPr>
          <p:nvPr/>
        </p:nvSpPr>
        <p:spPr bwMode="auto">
          <a:xfrm rot="16200000">
            <a:off x="3008195" y="1611767"/>
            <a:ext cx="99101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0,50 m.</a:t>
            </a:r>
          </a:p>
        </p:txBody>
      </p:sp>
      <p:sp>
        <p:nvSpPr>
          <p:cNvPr id="51301" name="Rectangle 101"/>
          <p:cNvSpPr>
            <a:spLocks noChangeArrowheads="1"/>
          </p:cNvSpPr>
          <p:nvPr/>
        </p:nvSpPr>
        <p:spPr bwMode="auto">
          <a:xfrm>
            <a:off x="1664525" y="1558472"/>
            <a:ext cx="2641600" cy="86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Camisa PVC 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Ø 110  x  3,2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Relleno de </a:t>
            </a:r>
            <a:r>
              <a:rPr lang="es-ES_tradnl" sz="1000" dirty="0" err="1"/>
              <a:t>Hº</a:t>
            </a:r>
            <a:endParaRPr lang="es-ES_tradnl" sz="1000" dirty="0"/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Pintura : fondo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negro , franjas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amarillas</a:t>
            </a:r>
          </a:p>
        </p:txBody>
      </p:sp>
      <p:sp>
        <p:nvSpPr>
          <p:cNvPr id="51302" name="Rectangle 102"/>
          <p:cNvSpPr>
            <a:spLocks noChangeArrowheads="1"/>
          </p:cNvSpPr>
          <p:nvPr/>
        </p:nvSpPr>
        <p:spPr bwMode="auto">
          <a:xfrm>
            <a:off x="2314726" y="3660322"/>
            <a:ext cx="152611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Platea </a:t>
            </a:r>
            <a:r>
              <a:rPr lang="es-ES_tradnl" sz="1000" dirty="0" err="1"/>
              <a:t>Hº</a:t>
            </a:r>
            <a:r>
              <a:rPr lang="es-ES_tradnl" sz="1000" dirty="0"/>
              <a:t> </a:t>
            </a:r>
            <a:r>
              <a:rPr lang="es-ES_tradnl" sz="1000" dirty="0" err="1"/>
              <a:t>Aº</a:t>
            </a:r>
            <a:r>
              <a:rPr lang="es-ES_tradnl" sz="1000" dirty="0"/>
              <a:t>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espesor 0,12 m.</a:t>
            </a:r>
          </a:p>
        </p:txBody>
      </p:sp>
      <p:sp>
        <p:nvSpPr>
          <p:cNvPr id="51303" name="Rectangle 103"/>
          <p:cNvSpPr>
            <a:spLocks noChangeArrowheads="1"/>
          </p:cNvSpPr>
          <p:nvPr/>
        </p:nvSpPr>
        <p:spPr bwMode="auto">
          <a:xfrm>
            <a:off x="1320801" y="229810"/>
            <a:ext cx="3352799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s-ES_tradnl" sz="1000" dirty="0"/>
              <a:t>Caños y accesorios revestimiento 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epoxidico</a:t>
            </a:r>
            <a:r>
              <a:rPr lang="es-ES_tradnl" sz="1000" dirty="0" smtClean="0"/>
              <a:t> </a:t>
            </a:r>
            <a:r>
              <a:rPr lang="es-ES_tradnl" sz="1000" dirty="0"/>
              <a:t>Ø  ¾ in. </a:t>
            </a:r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6908800" y="4273062"/>
            <a:ext cx="1928284" cy="5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         Cámara de      </a:t>
            </a:r>
          </a:p>
          <a:p>
            <a:pPr eaLnBrk="0" hangingPunct="0">
              <a:lnSpc>
                <a:spcPct val="10000"/>
              </a:lnSpc>
              <a:spcBef>
                <a:spcPct val="50000"/>
              </a:spcBef>
            </a:pPr>
            <a:r>
              <a:rPr lang="es-ES_tradnl" sz="1000"/>
              <a:t>          Inspección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1000"/>
              <a:t>          P V C</a:t>
            </a:r>
          </a:p>
        </p:txBody>
      </p:sp>
      <p:sp>
        <p:nvSpPr>
          <p:cNvPr id="51305" name="Rectangle 105"/>
          <p:cNvSpPr>
            <a:spLocks noChangeArrowheads="1"/>
          </p:cNvSpPr>
          <p:nvPr/>
        </p:nvSpPr>
        <p:spPr bwMode="auto">
          <a:xfrm>
            <a:off x="7543800" y="3571876"/>
            <a:ext cx="9144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P  A  T</a:t>
            </a:r>
          </a:p>
        </p:txBody>
      </p:sp>
      <p:sp>
        <p:nvSpPr>
          <p:cNvPr id="51306" name="Line 106"/>
          <p:cNvSpPr>
            <a:spLocks noChangeShapeType="1"/>
          </p:cNvSpPr>
          <p:nvPr/>
        </p:nvSpPr>
        <p:spPr bwMode="auto">
          <a:xfrm>
            <a:off x="5791200" y="4062046"/>
            <a:ext cx="0" cy="10550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07" name="Line 107"/>
          <p:cNvSpPr>
            <a:spLocks noChangeShapeType="1"/>
          </p:cNvSpPr>
          <p:nvPr/>
        </p:nvSpPr>
        <p:spPr bwMode="auto">
          <a:xfrm>
            <a:off x="5791200" y="4642338"/>
            <a:ext cx="0" cy="10550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08" name="Line 108"/>
          <p:cNvSpPr>
            <a:spLocks noChangeShapeType="1"/>
          </p:cNvSpPr>
          <p:nvPr/>
        </p:nvSpPr>
        <p:spPr bwMode="auto">
          <a:xfrm>
            <a:off x="2235200" y="2426677"/>
            <a:ext cx="0" cy="5802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09" name="Line 109"/>
          <p:cNvSpPr>
            <a:spLocks noChangeShapeType="1"/>
          </p:cNvSpPr>
          <p:nvPr/>
        </p:nvSpPr>
        <p:spPr bwMode="auto">
          <a:xfrm flipH="1">
            <a:off x="2133601" y="3006969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10" name="Rectangle 110"/>
          <p:cNvSpPr>
            <a:spLocks noChangeArrowheads="1"/>
          </p:cNvSpPr>
          <p:nvPr/>
        </p:nvSpPr>
        <p:spPr bwMode="auto">
          <a:xfrm rot="16200000">
            <a:off x="1602945" y="2540177"/>
            <a:ext cx="100982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0,50 m.</a:t>
            </a:r>
          </a:p>
        </p:txBody>
      </p:sp>
      <p:sp>
        <p:nvSpPr>
          <p:cNvPr id="51311" name="AutoShape 111"/>
          <p:cNvSpPr>
            <a:spLocks noChangeArrowheads="1"/>
          </p:cNvSpPr>
          <p:nvPr/>
        </p:nvSpPr>
        <p:spPr bwMode="auto">
          <a:xfrm rot="5400000">
            <a:off x="2761762" y="2038839"/>
            <a:ext cx="369277" cy="406400"/>
          </a:xfrm>
          <a:prstGeom prst="parallelogram">
            <a:avLst>
              <a:gd name="adj" fmla="val 9991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12" name="AutoShape 112"/>
          <p:cNvSpPr>
            <a:spLocks noChangeArrowheads="1"/>
          </p:cNvSpPr>
          <p:nvPr/>
        </p:nvSpPr>
        <p:spPr bwMode="auto">
          <a:xfrm rot="10800000">
            <a:off x="2946401" y="1529861"/>
            <a:ext cx="203200" cy="105508"/>
          </a:xfrm>
          <a:prstGeom prst="rtTriangl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13" name="AutoShape 113"/>
          <p:cNvSpPr>
            <a:spLocks noChangeArrowheads="1"/>
          </p:cNvSpPr>
          <p:nvPr/>
        </p:nvSpPr>
        <p:spPr bwMode="auto">
          <a:xfrm>
            <a:off x="2743200" y="2321169"/>
            <a:ext cx="203200" cy="105508"/>
          </a:xfrm>
          <a:prstGeom prst="rtTriangl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14" name="AutoShape 114"/>
          <p:cNvSpPr>
            <a:spLocks noChangeArrowheads="1"/>
          </p:cNvSpPr>
          <p:nvPr/>
        </p:nvSpPr>
        <p:spPr bwMode="auto">
          <a:xfrm rot="5400000">
            <a:off x="2761762" y="1775070"/>
            <a:ext cx="369277" cy="406400"/>
          </a:xfrm>
          <a:prstGeom prst="parallelogram">
            <a:avLst>
              <a:gd name="adj" fmla="val 9991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15" name="AutoShape 115"/>
          <p:cNvSpPr>
            <a:spLocks noChangeArrowheads="1"/>
          </p:cNvSpPr>
          <p:nvPr/>
        </p:nvSpPr>
        <p:spPr bwMode="auto">
          <a:xfrm rot="5400000">
            <a:off x="2761762" y="1511301"/>
            <a:ext cx="369277" cy="406400"/>
          </a:xfrm>
          <a:prstGeom prst="parallelogram">
            <a:avLst>
              <a:gd name="adj" fmla="val 9991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16" name="Rectangle 116"/>
          <p:cNvSpPr>
            <a:spLocks noChangeArrowheads="1"/>
          </p:cNvSpPr>
          <p:nvPr/>
        </p:nvSpPr>
        <p:spPr bwMode="auto">
          <a:xfrm>
            <a:off x="3352800" y="2690447"/>
            <a:ext cx="21336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Empotramiento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/>
              <a:t>en dado de  Hº </a:t>
            </a:r>
          </a:p>
        </p:txBody>
      </p:sp>
      <p:sp>
        <p:nvSpPr>
          <p:cNvPr id="51317" name="Line 117"/>
          <p:cNvSpPr>
            <a:spLocks noChangeShapeType="1"/>
          </p:cNvSpPr>
          <p:nvPr/>
        </p:nvSpPr>
        <p:spPr bwMode="auto">
          <a:xfrm flipH="1">
            <a:off x="1930400" y="2426677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18" name="Line 118"/>
          <p:cNvSpPr>
            <a:spLocks noChangeShapeType="1"/>
          </p:cNvSpPr>
          <p:nvPr/>
        </p:nvSpPr>
        <p:spPr bwMode="auto">
          <a:xfrm>
            <a:off x="7213601" y="2426677"/>
            <a:ext cx="20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19" name="Rectangle 119"/>
          <p:cNvSpPr>
            <a:spLocks noChangeArrowheads="1"/>
          </p:cNvSpPr>
          <p:nvPr/>
        </p:nvSpPr>
        <p:spPr bwMode="auto">
          <a:xfrm>
            <a:off x="1727200" y="5328139"/>
            <a:ext cx="21336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Empotramiento </a:t>
            </a:r>
          </a:p>
          <a:p>
            <a:pPr eaLnBrk="0" hangingPunct="0">
              <a:lnSpc>
                <a:spcPct val="10000"/>
              </a:lnSpc>
              <a:spcBef>
                <a:spcPct val="50000"/>
              </a:spcBef>
            </a:pPr>
            <a:r>
              <a:rPr lang="es-ES_tradnl" sz="1000"/>
              <a:t>en dado de Hº </a:t>
            </a:r>
          </a:p>
        </p:txBody>
      </p:sp>
      <p:sp>
        <p:nvSpPr>
          <p:cNvPr id="51320" name="Rectangle 120"/>
          <p:cNvSpPr>
            <a:spLocks noChangeArrowheads="1"/>
          </p:cNvSpPr>
          <p:nvPr/>
        </p:nvSpPr>
        <p:spPr bwMode="auto">
          <a:xfrm>
            <a:off x="7107768" y="1242370"/>
            <a:ext cx="1627716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PUESTA A TIERRA</a:t>
            </a:r>
          </a:p>
        </p:txBody>
      </p:sp>
      <p:sp>
        <p:nvSpPr>
          <p:cNvPr id="51321" name="Line 121"/>
          <p:cNvSpPr>
            <a:spLocks noChangeShapeType="1"/>
          </p:cNvSpPr>
          <p:nvPr/>
        </p:nvSpPr>
        <p:spPr bwMode="auto">
          <a:xfrm>
            <a:off x="3149600" y="474784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22" name="Line 122"/>
          <p:cNvSpPr>
            <a:spLocks noChangeShapeType="1"/>
          </p:cNvSpPr>
          <p:nvPr/>
        </p:nvSpPr>
        <p:spPr bwMode="auto">
          <a:xfrm flipH="1">
            <a:off x="2844801" y="633046"/>
            <a:ext cx="20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23" name="Line 123"/>
          <p:cNvSpPr>
            <a:spLocks noChangeShapeType="1"/>
          </p:cNvSpPr>
          <p:nvPr/>
        </p:nvSpPr>
        <p:spPr bwMode="auto">
          <a:xfrm>
            <a:off x="5080000" y="474784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24" name="Line 124"/>
          <p:cNvSpPr>
            <a:spLocks noChangeShapeType="1"/>
          </p:cNvSpPr>
          <p:nvPr/>
        </p:nvSpPr>
        <p:spPr bwMode="auto">
          <a:xfrm>
            <a:off x="3149600" y="5011615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25" name="Line 125"/>
          <p:cNvSpPr>
            <a:spLocks noChangeShapeType="1"/>
          </p:cNvSpPr>
          <p:nvPr/>
        </p:nvSpPr>
        <p:spPr bwMode="auto">
          <a:xfrm>
            <a:off x="5181600" y="5011615"/>
            <a:ext cx="0" cy="105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26" name="Rectangle 126"/>
          <p:cNvSpPr>
            <a:spLocks noChangeArrowheads="1"/>
          </p:cNvSpPr>
          <p:nvPr/>
        </p:nvSpPr>
        <p:spPr bwMode="auto">
          <a:xfrm>
            <a:off x="6929454" y="1357298"/>
            <a:ext cx="192882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       Cable Cu 10 mm² </a:t>
            </a:r>
          </a:p>
          <a:p>
            <a:pPr eaLnBrk="0" hangingPunct="0">
              <a:lnSpc>
                <a:spcPct val="10000"/>
              </a:lnSpc>
              <a:spcBef>
                <a:spcPct val="50000"/>
              </a:spcBef>
            </a:pPr>
            <a:r>
              <a:rPr lang="es-ES_tradnl" sz="1000" dirty="0"/>
              <a:t>       vaina PVC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       verde y amarilla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       Terminales </a:t>
            </a:r>
            <a:r>
              <a:rPr lang="es-ES_tradnl" sz="1000" dirty="0" err="1"/>
              <a:t>indentados</a:t>
            </a:r>
            <a:endParaRPr lang="es-ES_tradnl" sz="1000" dirty="0"/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       Jabalina Cu 1,20 m.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       </a:t>
            </a:r>
            <a:r>
              <a:rPr lang="es-ES_tradnl" sz="1000" dirty="0" err="1"/>
              <a:t>Morseto</a:t>
            </a:r>
            <a:r>
              <a:rPr lang="es-ES_tradnl" sz="1000" dirty="0"/>
              <a:t> de bronce</a:t>
            </a:r>
          </a:p>
        </p:txBody>
      </p:sp>
      <p:sp>
        <p:nvSpPr>
          <p:cNvPr id="51327" name="Line 127"/>
          <p:cNvSpPr>
            <a:spLocks noChangeShapeType="1"/>
          </p:cNvSpPr>
          <p:nvPr/>
        </p:nvSpPr>
        <p:spPr bwMode="auto">
          <a:xfrm>
            <a:off x="2946400" y="3006969"/>
            <a:ext cx="0" cy="1582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28" name="Rectangle 128"/>
          <p:cNvSpPr>
            <a:spLocks noChangeArrowheads="1"/>
          </p:cNvSpPr>
          <p:nvPr/>
        </p:nvSpPr>
        <p:spPr bwMode="auto">
          <a:xfrm>
            <a:off x="1625601" y="3059724"/>
            <a:ext cx="16256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A consumo</a:t>
            </a:r>
          </a:p>
        </p:txBody>
      </p:sp>
      <p:sp>
        <p:nvSpPr>
          <p:cNvPr id="51329" name="Rectangle 129"/>
          <p:cNvSpPr>
            <a:spLocks noChangeArrowheads="1"/>
          </p:cNvSpPr>
          <p:nvPr/>
        </p:nvSpPr>
        <p:spPr bwMode="auto">
          <a:xfrm>
            <a:off x="4174066" y="5016013"/>
            <a:ext cx="287867" cy="14946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30" name="Rectangle 130"/>
          <p:cNvSpPr>
            <a:spLocks noChangeArrowheads="1"/>
          </p:cNvSpPr>
          <p:nvPr/>
        </p:nvSpPr>
        <p:spPr bwMode="auto">
          <a:xfrm>
            <a:off x="6206067" y="5016013"/>
            <a:ext cx="287867" cy="14946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6206067" y="3960936"/>
            <a:ext cx="287867" cy="14946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32" name="Rectangle 132"/>
          <p:cNvSpPr>
            <a:spLocks noChangeArrowheads="1"/>
          </p:cNvSpPr>
          <p:nvPr/>
        </p:nvSpPr>
        <p:spPr bwMode="auto">
          <a:xfrm>
            <a:off x="4174066" y="3960936"/>
            <a:ext cx="287867" cy="14946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33" name="Line 133"/>
          <p:cNvSpPr>
            <a:spLocks noChangeShapeType="1"/>
          </p:cNvSpPr>
          <p:nvPr/>
        </p:nvSpPr>
        <p:spPr bwMode="auto">
          <a:xfrm>
            <a:off x="6400800" y="4906109"/>
            <a:ext cx="0" cy="3692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34" name="Line 134"/>
          <p:cNvSpPr>
            <a:spLocks noChangeShapeType="1"/>
          </p:cNvSpPr>
          <p:nvPr/>
        </p:nvSpPr>
        <p:spPr bwMode="auto">
          <a:xfrm>
            <a:off x="4267200" y="4906109"/>
            <a:ext cx="0" cy="3692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35" name="Line 135"/>
          <p:cNvSpPr>
            <a:spLocks noChangeShapeType="1"/>
          </p:cNvSpPr>
          <p:nvPr/>
        </p:nvSpPr>
        <p:spPr bwMode="auto">
          <a:xfrm>
            <a:off x="3962400" y="511712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36" name="Line 136"/>
          <p:cNvSpPr>
            <a:spLocks noChangeShapeType="1"/>
          </p:cNvSpPr>
          <p:nvPr/>
        </p:nvSpPr>
        <p:spPr bwMode="auto">
          <a:xfrm>
            <a:off x="6096001" y="5117123"/>
            <a:ext cx="71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37" name="Rectangle 137"/>
          <p:cNvSpPr>
            <a:spLocks noChangeArrowheads="1"/>
          </p:cNvSpPr>
          <p:nvPr/>
        </p:nvSpPr>
        <p:spPr bwMode="auto">
          <a:xfrm>
            <a:off x="7215206" y="5286388"/>
            <a:ext cx="1643074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000" dirty="0"/>
              <a:t>Brocas de acero Ø ½  in.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000" dirty="0"/>
              <a:t>Fijar  solamente las patas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000" dirty="0"/>
              <a:t>cercanas a la válvula de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000" dirty="0"/>
              <a:t>salida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s-ES_tradnl" sz="1000" dirty="0"/>
              <a:t> </a:t>
            </a:r>
          </a:p>
        </p:txBody>
      </p:sp>
      <p:sp>
        <p:nvSpPr>
          <p:cNvPr id="51338" name="Line 138"/>
          <p:cNvSpPr>
            <a:spLocks noChangeShapeType="1"/>
          </p:cNvSpPr>
          <p:nvPr/>
        </p:nvSpPr>
        <p:spPr bwMode="auto">
          <a:xfrm flipH="1">
            <a:off x="2743201" y="1529862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1339" name="Rectangle 139"/>
          <p:cNvSpPr>
            <a:spLocks noChangeArrowheads="1"/>
          </p:cNvSpPr>
          <p:nvPr/>
        </p:nvSpPr>
        <p:spPr bwMode="auto">
          <a:xfrm>
            <a:off x="2743201" y="2426677"/>
            <a:ext cx="406400" cy="58029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40" name="Line 140"/>
          <p:cNvSpPr>
            <a:spLocks noChangeShapeType="1"/>
          </p:cNvSpPr>
          <p:nvPr/>
        </p:nvSpPr>
        <p:spPr bwMode="auto">
          <a:xfrm>
            <a:off x="3149600" y="1529861"/>
            <a:ext cx="0" cy="1477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41" name="Line 141"/>
          <p:cNvSpPr>
            <a:spLocks noChangeShapeType="1"/>
          </p:cNvSpPr>
          <p:nvPr/>
        </p:nvSpPr>
        <p:spPr bwMode="auto">
          <a:xfrm>
            <a:off x="2743200" y="1529861"/>
            <a:ext cx="0" cy="1477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42" name="Line 142"/>
          <p:cNvSpPr>
            <a:spLocks noChangeShapeType="1"/>
          </p:cNvSpPr>
          <p:nvPr/>
        </p:nvSpPr>
        <p:spPr bwMode="auto">
          <a:xfrm>
            <a:off x="2743201" y="3006969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43" name="Line 143"/>
          <p:cNvSpPr>
            <a:spLocks noChangeShapeType="1"/>
          </p:cNvSpPr>
          <p:nvPr/>
        </p:nvSpPr>
        <p:spPr bwMode="auto">
          <a:xfrm>
            <a:off x="2946400" y="1529861"/>
            <a:ext cx="0" cy="147710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44" name="Line 144"/>
          <p:cNvSpPr>
            <a:spLocks noChangeShapeType="1"/>
          </p:cNvSpPr>
          <p:nvPr/>
        </p:nvSpPr>
        <p:spPr bwMode="auto">
          <a:xfrm flipH="1">
            <a:off x="6502401" y="4062046"/>
            <a:ext cx="203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45" name="Oval 145"/>
          <p:cNvSpPr>
            <a:spLocks noChangeArrowheads="1"/>
          </p:cNvSpPr>
          <p:nvPr/>
        </p:nvSpPr>
        <p:spPr bwMode="auto">
          <a:xfrm>
            <a:off x="2861733" y="800101"/>
            <a:ext cx="169333" cy="8792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46" name="Rectangle 146"/>
          <p:cNvSpPr>
            <a:spLocks noChangeArrowheads="1"/>
          </p:cNvSpPr>
          <p:nvPr/>
        </p:nvSpPr>
        <p:spPr bwMode="auto">
          <a:xfrm>
            <a:off x="5198534" y="4545624"/>
            <a:ext cx="270933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47" name="Rectangle 147"/>
          <p:cNvSpPr>
            <a:spLocks noChangeArrowheads="1"/>
          </p:cNvSpPr>
          <p:nvPr/>
        </p:nvSpPr>
        <p:spPr bwMode="auto">
          <a:xfrm>
            <a:off x="5198534" y="4387363"/>
            <a:ext cx="270933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48" name="Rectangle 148"/>
          <p:cNvSpPr>
            <a:spLocks noChangeArrowheads="1"/>
          </p:cNvSpPr>
          <p:nvPr/>
        </p:nvSpPr>
        <p:spPr bwMode="auto">
          <a:xfrm>
            <a:off x="5300133" y="4440116"/>
            <a:ext cx="67734" cy="87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49" name="Line 149"/>
          <p:cNvSpPr>
            <a:spLocks noChangeShapeType="1"/>
          </p:cNvSpPr>
          <p:nvPr/>
        </p:nvSpPr>
        <p:spPr bwMode="auto">
          <a:xfrm flipV="1">
            <a:off x="5384800" y="4958861"/>
            <a:ext cx="0" cy="10550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1350" name="Rectangle 150"/>
          <p:cNvSpPr>
            <a:spLocks noChangeArrowheads="1"/>
          </p:cNvSpPr>
          <p:nvPr/>
        </p:nvSpPr>
        <p:spPr bwMode="auto">
          <a:xfrm>
            <a:off x="3181707" y="4429132"/>
            <a:ext cx="131885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s-ES_tradnl" sz="1000" dirty="0"/>
              <a:t>Adaptador  </a:t>
            </a:r>
            <a:r>
              <a:rPr lang="es-ES_tradnl" sz="1000" dirty="0" smtClean="0"/>
              <a:t> rosca</a:t>
            </a:r>
            <a:endParaRPr lang="es-ES_tradnl" sz="1000" dirty="0"/>
          </a:p>
          <a:p>
            <a:pPr eaLnBrk="0" hangingPunct="0"/>
            <a:r>
              <a:rPr lang="es-ES_tradnl" sz="1000" dirty="0"/>
              <a:t>Izq. / </a:t>
            </a:r>
            <a:r>
              <a:rPr lang="es-ES_tradnl" sz="1000" dirty="0" err="1" smtClean="0"/>
              <a:t>Der</a:t>
            </a:r>
            <a:endParaRPr lang="es-ES_tradnl" sz="1000" dirty="0"/>
          </a:p>
        </p:txBody>
      </p:sp>
      <p:sp>
        <p:nvSpPr>
          <p:cNvPr id="141" name="Rectangle 61"/>
          <p:cNvSpPr>
            <a:spLocks noChangeArrowheads="1"/>
          </p:cNvSpPr>
          <p:nvPr/>
        </p:nvSpPr>
        <p:spPr bwMode="auto">
          <a:xfrm>
            <a:off x="357158" y="3929066"/>
            <a:ext cx="1501804" cy="36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/>
              <a:t>SIN ESCALA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06401" y="263769"/>
            <a:ext cx="84328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 dirty="0">
                <a:solidFill>
                  <a:srgbClr val="000000"/>
                </a:solidFill>
                <a:latin typeface="+mj-lt"/>
              </a:rPr>
              <a:t>PUNTOS IMPORTANTES: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En toda instalación, se EXIGE la colocación de </a:t>
            </a:r>
            <a:r>
              <a:rPr lang="es-AR" sz="2400" dirty="0" err="1">
                <a:solidFill>
                  <a:srgbClr val="000000"/>
                </a:solidFill>
                <a:latin typeface="+mj-lt"/>
              </a:rPr>
              <a:t>UNION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 DOBLE, ya que la misma es imprescindible para retirar el regulador en caso de ser necesario su cambio.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La </a:t>
            </a:r>
            <a:r>
              <a:rPr lang="es-AR" sz="2400" i="1" dirty="0">
                <a:solidFill>
                  <a:srgbClr val="000000"/>
                </a:solidFill>
                <a:latin typeface="+mj-lt"/>
              </a:rPr>
              <a:t>Llave de paso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 y </a:t>
            </a:r>
            <a:r>
              <a:rPr lang="es-AR" sz="2400" i="1" dirty="0">
                <a:solidFill>
                  <a:srgbClr val="000000"/>
                </a:solidFill>
                <a:latin typeface="+mj-lt"/>
              </a:rPr>
              <a:t>T de prueba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 son dos accesorios que no deben dejar de colocar en ninguna instalación.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La medida del caño de protección de bajada debe ser 110 x 3,2 mm. </a:t>
            </a:r>
            <a:r>
              <a:rPr lang="es-AR" sz="2400" dirty="0" err="1">
                <a:solidFill>
                  <a:srgbClr val="000000"/>
                </a:solidFill>
                <a:latin typeface="+mj-lt"/>
              </a:rPr>
              <a:t>PVC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., y su longitud será de 1 metro. El mismo estará enterrado hasta los 50 cm., y se rellenará con hormigón.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200" dirty="0" smtClean="0"/>
              <a:t>Tipos de Montaje para Tanque Subterráneos</a:t>
            </a:r>
            <a:endParaRPr lang="es-ES_tradn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 descr="Confeti grande"/>
          <p:cNvSpPr>
            <a:spLocks noChangeArrowheads="1"/>
          </p:cNvSpPr>
          <p:nvPr/>
        </p:nvSpPr>
        <p:spPr bwMode="auto">
          <a:xfrm>
            <a:off x="3056467" y="848457"/>
            <a:ext cx="3945467" cy="43962"/>
          </a:xfrm>
          <a:prstGeom prst="rect">
            <a:avLst/>
          </a:prstGeom>
          <a:pattFill prst="lgConfetti">
            <a:fgClr>
              <a:srgbClr val="CBCBCB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51" name="Rectangle 3" descr="Diagonal hacia arriba ancha"/>
          <p:cNvSpPr>
            <a:spLocks noChangeArrowheads="1"/>
          </p:cNvSpPr>
          <p:nvPr/>
        </p:nvSpPr>
        <p:spPr bwMode="auto">
          <a:xfrm>
            <a:off x="1016000" y="896816"/>
            <a:ext cx="302684" cy="2479431"/>
          </a:xfrm>
          <a:prstGeom prst="rect">
            <a:avLst/>
          </a:prstGeom>
          <a:pattFill prst="wdUpDiag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52" name="Rectangle 4" descr="Diagonal hacia abajo discontinua"/>
          <p:cNvSpPr>
            <a:spLocks noChangeArrowheads="1"/>
          </p:cNvSpPr>
          <p:nvPr/>
        </p:nvSpPr>
        <p:spPr bwMode="auto">
          <a:xfrm>
            <a:off x="1329268" y="901211"/>
            <a:ext cx="7092951" cy="2101362"/>
          </a:xfrm>
          <a:prstGeom prst="rect">
            <a:avLst/>
          </a:prstGeom>
          <a:pattFill prst="dashDnDiag">
            <a:fgClr>
              <a:srgbClr val="CBCBCB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53" name="Rectangle 5" descr="Diagonal hacia arriba ancha"/>
          <p:cNvSpPr>
            <a:spLocks noChangeArrowheads="1"/>
          </p:cNvSpPr>
          <p:nvPr/>
        </p:nvSpPr>
        <p:spPr bwMode="auto">
          <a:xfrm>
            <a:off x="8430685" y="896816"/>
            <a:ext cx="306916" cy="2479431"/>
          </a:xfrm>
          <a:prstGeom prst="rect">
            <a:avLst/>
          </a:prstGeom>
          <a:pattFill prst="wdUpDiag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922868" y="88128"/>
            <a:ext cx="8087783" cy="34344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006507" y="116632"/>
            <a:ext cx="8138584" cy="3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375" tIns="39688" rIns="79375" bIns="39688">
            <a:spAutoFit/>
          </a:bodyPr>
          <a:lstStyle/>
          <a:p>
            <a:pPr defTabSz="5588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1800" b="1" dirty="0">
                <a:latin typeface="Arial" charset="0"/>
              </a:rPr>
              <a:t> TANQUE SUBTERRANEO   INSTALACION TIPO</a:t>
            </a: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1318684" y="896815"/>
            <a:ext cx="0" cy="2215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V="1">
            <a:off x="8428566" y="896816"/>
            <a:ext cx="0" cy="23211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910168" y="896815"/>
            <a:ext cx="803063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5585884" y="633046"/>
            <a:ext cx="101600" cy="1582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70" name="Arc 22"/>
          <p:cNvSpPr>
            <a:spLocks/>
          </p:cNvSpPr>
          <p:nvPr/>
        </p:nvSpPr>
        <p:spPr bwMode="auto">
          <a:xfrm>
            <a:off x="5588000" y="528638"/>
            <a:ext cx="408517" cy="10550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600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 cap="rnd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H="1">
            <a:off x="5585884" y="633046"/>
            <a:ext cx="1016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H="1">
            <a:off x="5585884" y="633046"/>
            <a:ext cx="1016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73" name="Rectangle 25" descr="Diagonal hacia arriba ancha"/>
          <p:cNvSpPr>
            <a:spLocks noChangeArrowheads="1"/>
          </p:cNvSpPr>
          <p:nvPr/>
        </p:nvSpPr>
        <p:spPr bwMode="auto">
          <a:xfrm>
            <a:off x="1318684" y="3217984"/>
            <a:ext cx="7112000" cy="158262"/>
          </a:xfrm>
          <a:prstGeom prst="rect">
            <a:avLst/>
          </a:prstGeom>
          <a:pattFill prst="wdUpDiag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74" name="Rectangle 26" descr="Confeti pequeño"/>
          <p:cNvSpPr>
            <a:spLocks noChangeArrowheads="1"/>
          </p:cNvSpPr>
          <p:nvPr/>
        </p:nvSpPr>
        <p:spPr bwMode="auto">
          <a:xfrm>
            <a:off x="1327151" y="3011366"/>
            <a:ext cx="7095066" cy="202223"/>
          </a:xfrm>
          <a:prstGeom prst="rect">
            <a:avLst/>
          </a:prstGeom>
          <a:pattFill prst="smConfetti">
            <a:fgClr>
              <a:srgbClr val="969696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75" name="AutoShape 27"/>
          <p:cNvSpPr>
            <a:spLocks noChangeArrowheads="1"/>
          </p:cNvSpPr>
          <p:nvPr/>
        </p:nvSpPr>
        <p:spPr bwMode="auto">
          <a:xfrm>
            <a:off x="1733551" y="1428750"/>
            <a:ext cx="6282267" cy="1204546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EAEAEA"/>
              </a:gs>
              <a:gs pos="50000">
                <a:schemeClr val="bg1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276" name="Rectangle 28"/>
          <p:cNvSpPr>
            <a:spLocks noChangeArrowheads="1"/>
          </p:cNvSpPr>
          <p:nvPr/>
        </p:nvSpPr>
        <p:spPr bwMode="auto">
          <a:xfrm>
            <a:off x="3721101" y="804497"/>
            <a:ext cx="2755900" cy="606669"/>
          </a:xfrm>
          <a:prstGeom prst="rect">
            <a:avLst/>
          </a:prstGeom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6711951" y="1428751"/>
            <a:ext cx="287867" cy="1573823"/>
          </a:xfrm>
          <a:prstGeom prst="rect">
            <a:avLst/>
          </a:prstGeom>
          <a:gradFill rotWithShape="0">
            <a:gsLst>
              <a:gs pos="0">
                <a:srgbClr val="CBCBCB">
                  <a:gamma/>
                  <a:tint val="40000"/>
                  <a:invGamma/>
                </a:srgbClr>
              </a:gs>
              <a:gs pos="100000">
                <a:srgbClr val="CBCBC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278" name="Rectangle 30"/>
          <p:cNvSpPr>
            <a:spLocks noChangeArrowheads="1"/>
          </p:cNvSpPr>
          <p:nvPr/>
        </p:nvSpPr>
        <p:spPr bwMode="auto">
          <a:xfrm>
            <a:off x="3361267" y="2431073"/>
            <a:ext cx="387351" cy="5715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279" name="Rectangle 31"/>
          <p:cNvSpPr>
            <a:spLocks noChangeArrowheads="1"/>
          </p:cNvSpPr>
          <p:nvPr/>
        </p:nvSpPr>
        <p:spPr bwMode="auto">
          <a:xfrm>
            <a:off x="6104467" y="2431073"/>
            <a:ext cx="387351" cy="5715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280" name="Rectangle 32"/>
          <p:cNvSpPr>
            <a:spLocks noChangeArrowheads="1"/>
          </p:cNvSpPr>
          <p:nvPr/>
        </p:nvSpPr>
        <p:spPr bwMode="auto">
          <a:xfrm>
            <a:off x="3369734" y="1274886"/>
            <a:ext cx="270933" cy="140677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1430867" y="2747597"/>
            <a:ext cx="795867" cy="9671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0000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282" name="Rectangle 34"/>
          <p:cNvSpPr>
            <a:spLocks noChangeArrowheads="1"/>
          </p:cNvSpPr>
          <p:nvPr/>
        </p:nvSpPr>
        <p:spPr bwMode="auto">
          <a:xfrm>
            <a:off x="3979334" y="1222132"/>
            <a:ext cx="169333" cy="193431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4165600" y="1266092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284" name="Rectangle 36"/>
          <p:cNvSpPr>
            <a:spLocks noChangeArrowheads="1"/>
          </p:cNvSpPr>
          <p:nvPr/>
        </p:nvSpPr>
        <p:spPr bwMode="auto">
          <a:xfrm>
            <a:off x="4182533" y="1222132"/>
            <a:ext cx="67734" cy="8792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285" name="Rectangle 37"/>
          <p:cNvSpPr>
            <a:spLocks noChangeArrowheads="1"/>
          </p:cNvSpPr>
          <p:nvPr/>
        </p:nvSpPr>
        <p:spPr bwMode="auto">
          <a:xfrm>
            <a:off x="4487333" y="1222132"/>
            <a:ext cx="67734" cy="8792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86" name="Rectangle 38"/>
          <p:cNvSpPr>
            <a:spLocks noChangeArrowheads="1"/>
          </p:cNvSpPr>
          <p:nvPr/>
        </p:nvSpPr>
        <p:spPr bwMode="auto">
          <a:xfrm>
            <a:off x="4811184" y="1116624"/>
            <a:ext cx="150282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87" name="Arc 39"/>
          <p:cNvSpPr>
            <a:spLocks/>
          </p:cNvSpPr>
          <p:nvPr/>
        </p:nvSpPr>
        <p:spPr bwMode="auto">
          <a:xfrm>
            <a:off x="4633384" y="1167180"/>
            <a:ext cx="488949" cy="417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600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88" name="Rectangle 40"/>
          <p:cNvSpPr>
            <a:spLocks noChangeArrowheads="1"/>
          </p:cNvSpPr>
          <p:nvPr/>
        </p:nvSpPr>
        <p:spPr bwMode="auto">
          <a:xfrm>
            <a:off x="4588934" y="1222132"/>
            <a:ext cx="575733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289" name="Rectangle 41"/>
          <p:cNvSpPr>
            <a:spLocks noChangeArrowheads="1"/>
          </p:cNvSpPr>
          <p:nvPr/>
        </p:nvSpPr>
        <p:spPr bwMode="auto">
          <a:xfrm>
            <a:off x="4588934" y="1274886"/>
            <a:ext cx="575733" cy="35169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90" name="Oval 42"/>
          <p:cNvSpPr>
            <a:spLocks noChangeArrowheads="1"/>
          </p:cNvSpPr>
          <p:nvPr/>
        </p:nvSpPr>
        <p:spPr bwMode="auto">
          <a:xfrm>
            <a:off x="5721352" y="913302"/>
            <a:ext cx="241300" cy="125290"/>
          </a:xfrm>
          <a:prstGeom prst="ellipse">
            <a:avLst/>
          </a:prstGeom>
          <a:noFill/>
          <a:ln w="476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91" name="Line 43"/>
          <p:cNvSpPr>
            <a:spLocks noChangeShapeType="1"/>
          </p:cNvSpPr>
          <p:nvPr/>
        </p:nvSpPr>
        <p:spPr bwMode="auto">
          <a:xfrm flipV="1">
            <a:off x="5791200" y="949569"/>
            <a:ext cx="203200" cy="527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92" name="AutoShape 44"/>
          <p:cNvSpPr>
            <a:spLocks noChangeArrowheads="1"/>
          </p:cNvSpPr>
          <p:nvPr/>
        </p:nvSpPr>
        <p:spPr bwMode="auto">
          <a:xfrm>
            <a:off x="5799667" y="1164981"/>
            <a:ext cx="84666" cy="43962"/>
          </a:xfrm>
          <a:prstGeom prst="triangle">
            <a:avLst>
              <a:gd name="adj" fmla="val 4999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93" name="AutoShape 45"/>
          <p:cNvSpPr>
            <a:spLocks noChangeArrowheads="1"/>
          </p:cNvSpPr>
          <p:nvPr/>
        </p:nvSpPr>
        <p:spPr bwMode="auto">
          <a:xfrm rot="10800000">
            <a:off x="5799667" y="1112227"/>
            <a:ext cx="84666" cy="43962"/>
          </a:xfrm>
          <a:prstGeom prst="triangle">
            <a:avLst>
              <a:gd name="adj" fmla="val 4999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94" name="Rectangle 46"/>
          <p:cNvSpPr>
            <a:spLocks noChangeArrowheads="1"/>
          </p:cNvSpPr>
          <p:nvPr/>
        </p:nvSpPr>
        <p:spPr bwMode="auto">
          <a:xfrm>
            <a:off x="5808133" y="1222132"/>
            <a:ext cx="67734" cy="3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95" name="Rectangle 47"/>
          <p:cNvSpPr>
            <a:spLocks noChangeArrowheads="1"/>
          </p:cNvSpPr>
          <p:nvPr/>
        </p:nvSpPr>
        <p:spPr bwMode="auto">
          <a:xfrm>
            <a:off x="5799667" y="1059473"/>
            <a:ext cx="84666" cy="43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96" name="Oval 48"/>
          <p:cNvSpPr>
            <a:spLocks noChangeArrowheads="1"/>
          </p:cNvSpPr>
          <p:nvPr/>
        </p:nvSpPr>
        <p:spPr bwMode="auto">
          <a:xfrm>
            <a:off x="8159751" y="1237517"/>
            <a:ext cx="139700" cy="64844"/>
          </a:xfrm>
          <a:prstGeom prst="ellipse">
            <a:avLst/>
          </a:prstGeom>
          <a:noFill/>
          <a:ln w="476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97" name="Line 49"/>
          <p:cNvSpPr>
            <a:spLocks noChangeShapeType="1"/>
          </p:cNvSpPr>
          <p:nvPr/>
        </p:nvSpPr>
        <p:spPr bwMode="auto">
          <a:xfrm>
            <a:off x="6400800" y="1266092"/>
            <a:ext cx="172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98" name="AutoShape 50"/>
          <p:cNvSpPr>
            <a:spLocks noChangeArrowheads="1"/>
          </p:cNvSpPr>
          <p:nvPr/>
        </p:nvSpPr>
        <p:spPr bwMode="auto">
          <a:xfrm rot="16200000">
            <a:off x="6250843" y="1172960"/>
            <a:ext cx="96715" cy="186267"/>
          </a:xfrm>
          <a:prstGeom prst="triangle">
            <a:avLst>
              <a:gd name="adj" fmla="val 5619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299" name="AutoShape 51"/>
          <p:cNvSpPr>
            <a:spLocks noChangeArrowheads="1"/>
          </p:cNvSpPr>
          <p:nvPr/>
        </p:nvSpPr>
        <p:spPr bwMode="auto">
          <a:xfrm rot="5400000" flipH="1">
            <a:off x="6047643" y="1172960"/>
            <a:ext cx="96715" cy="186267"/>
          </a:xfrm>
          <a:prstGeom prst="triangle">
            <a:avLst>
              <a:gd name="adj" fmla="val 5619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00" name="Oval 52"/>
          <p:cNvSpPr>
            <a:spLocks noChangeArrowheads="1"/>
          </p:cNvSpPr>
          <p:nvPr/>
        </p:nvSpPr>
        <p:spPr bwMode="auto">
          <a:xfrm>
            <a:off x="6104467" y="1217736"/>
            <a:ext cx="186267" cy="96715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01" name="Line 53"/>
          <p:cNvSpPr>
            <a:spLocks noChangeShapeType="1"/>
          </p:cNvSpPr>
          <p:nvPr/>
        </p:nvSpPr>
        <p:spPr bwMode="auto">
          <a:xfrm flipH="1">
            <a:off x="5689600" y="1266092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02" name="Rectangle 54"/>
          <p:cNvSpPr>
            <a:spLocks noChangeArrowheads="1"/>
          </p:cNvSpPr>
          <p:nvPr/>
        </p:nvSpPr>
        <p:spPr bwMode="auto">
          <a:xfrm>
            <a:off x="5399617" y="1222132"/>
            <a:ext cx="67734" cy="87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03" name="Rectangle 55"/>
          <p:cNvSpPr>
            <a:spLocks noChangeArrowheads="1"/>
          </p:cNvSpPr>
          <p:nvPr/>
        </p:nvSpPr>
        <p:spPr bwMode="auto">
          <a:xfrm>
            <a:off x="5501217" y="1169378"/>
            <a:ext cx="67734" cy="1934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04" name="Rectangle 56"/>
          <p:cNvSpPr>
            <a:spLocks noChangeArrowheads="1"/>
          </p:cNvSpPr>
          <p:nvPr/>
        </p:nvSpPr>
        <p:spPr bwMode="auto">
          <a:xfrm>
            <a:off x="5602817" y="1222132"/>
            <a:ext cx="67734" cy="87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05" name="Line 57"/>
          <p:cNvSpPr>
            <a:spLocks noChangeShapeType="1"/>
          </p:cNvSpPr>
          <p:nvPr/>
        </p:nvSpPr>
        <p:spPr bwMode="auto">
          <a:xfrm flipH="1">
            <a:off x="5181600" y="1266092"/>
            <a:ext cx="20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06" name="Rectangle 58"/>
          <p:cNvSpPr>
            <a:spLocks noChangeArrowheads="1"/>
          </p:cNvSpPr>
          <p:nvPr/>
        </p:nvSpPr>
        <p:spPr bwMode="auto">
          <a:xfrm>
            <a:off x="2851150" y="1428751"/>
            <a:ext cx="287867" cy="1573823"/>
          </a:xfrm>
          <a:prstGeom prst="rect">
            <a:avLst/>
          </a:prstGeom>
          <a:gradFill rotWithShape="0">
            <a:gsLst>
              <a:gs pos="0">
                <a:srgbClr val="CBCBCB">
                  <a:gamma/>
                  <a:tint val="30196"/>
                  <a:invGamma/>
                </a:srgbClr>
              </a:gs>
              <a:gs pos="100000">
                <a:srgbClr val="CBCBC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07" name="Arc 59"/>
          <p:cNvSpPr>
            <a:spLocks/>
          </p:cNvSpPr>
          <p:nvPr/>
        </p:nvSpPr>
        <p:spPr bwMode="auto">
          <a:xfrm>
            <a:off x="2235201" y="1371600"/>
            <a:ext cx="1320800" cy="1424354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308" name="Rectangle 60"/>
          <p:cNvSpPr>
            <a:spLocks noChangeArrowheads="1"/>
          </p:cNvSpPr>
          <p:nvPr/>
        </p:nvSpPr>
        <p:spPr bwMode="auto">
          <a:xfrm>
            <a:off x="5901267" y="637442"/>
            <a:ext cx="84666" cy="43962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09" name="Line 61"/>
          <p:cNvSpPr>
            <a:spLocks noChangeShapeType="1"/>
          </p:cNvSpPr>
          <p:nvPr/>
        </p:nvSpPr>
        <p:spPr bwMode="auto">
          <a:xfrm flipH="1">
            <a:off x="5588001" y="633046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10" name="Line 62"/>
          <p:cNvSpPr>
            <a:spLocks noChangeShapeType="1"/>
          </p:cNvSpPr>
          <p:nvPr/>
        </p:nvSpPr>
        <p:spPr bwMode="auto">
          <a:xfrm>
            <a:off x="5791200" y="527538"/>
            <a:ext cx="0" cy="527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11" name="Oval 63"/>
          <p:cNvSpPr>
            <a:spLocks noChangeArrowheads="1"/>
          </p:cNvSpPr>
          <p:nvPr/>
        </p:nvSpPr>
        <p:spPr bwMode="auto">
          <a:xfrm>
            <a:off x="3945466" y="828675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12" name="Oval 64"/>
          <p:cNvSpPr>
            <a:spLocks noChangeArrowheads="1"/>
          </p:cNvSpPr>
          <p:nvPr/>
        </p:nvSpPr>
        <p:spPr bwMode="auto">
          <a:xfrm>
            <a:off x="4275667" y="100672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13" name="Oval 65"/>
          <p:cNvSpPr>
            <a:spLocks noChangeArrowheads="1"/>
          </p:cNvSpPr>
          <p:nvPr/>
        </p:nvSpPr>
        <p:spPr bwMode="auto">
          <a:xfrm>
            <a:off x="5088466" y="100672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14" name="Oval 66"/>
          <p:cNvSpPr>
            <a:spLocks noChangeArrowheads="1"/>
          </p:cNvSpPr>
          <p:nvPr/>
        </p:nvSpPr>
        <p:spPr bwMode="auto">
          <a:xfrm>
            <a:off x="6104467" y="100672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15" name="Oval 67"/>
          <p:cNvSpPr>
            <a:spLocks noChangeArrowheads="1"/>
          </p:cNvSpPr>
          <p:nvPr/>
        </p:nvSpPr>
        <p:spPr bwMode="auto">
          <a:xfrm>
            <a:off x="5291667" y="848459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16" name="Oval 68"/>
          <p:cNvSpPr>
            <a:spLocks noChangeArrowheads="1"/>
          </p:cNvSpPr>
          <p:nvPr/>
        </p:nvSpPr>
        <p:spPr bwMode="auto">
          <a:xfrm>
            <a:off x="5190067" y="58469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17" name="Oval 69"/>
          <p:cNvSpPr>
            <a:spLocks noChangeArrowheads="1"/>
          </p:cNvSpPr>
          <p:nvPr/>
        </p:nvSpPr>
        <p:spPr bwMode="auto">
          <a:xfrm>
            <a:off x="4783666" y="58469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18" name="Rectangle 70"/>
          <p:cNvSpPr>
            <a:spLocks noChangeArrowheads="1"/>
          </p:cNvSpPr>
          <p:nvPr/>
        </p:nvSpPr>
        <p:spPr bwMode="auto">
          <a:xfrm>
            <a:off x="3759201" y="844062"/>
            <a:ext cx="406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53319" name="Oval 71"/>
          <p:cNvSpPr>
            <a:spLocks noChangeArrowheads="1"/>
          </p:cNvSpPr>
          <p:nvPr/>
        </p:nvSpPr>
        <p:spPr bwMode="auto">
          <a:xfrm>
            <a:off x="4682067" y="848459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20" name="Rectangle 72"/>
          <p:cNvSpPr>
            <a:spLocks noChangeArrowheads="1"/>
          </p:cNvSpPr>
          <p:nvPr/>
        </p:nvSpPr>
        <p:spPr bwMode="auto">
          <a:xfrm>
            <a:off x="3840842" y="714356"/>
            <a:ext cx="10160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   1</a:t>
            </a:r>
          </a:p>
        </p:txBody>
      </p:sp>
      <p:sp>
        <p:nvSpPr>
          <p:cNvPr id="53321" name="Rectangle 73"/>
          <p:cNvSpPr>
            <a:spLocks noChangeArrowheads="1"/>
          </p:cNvSpPr>
          <p:nvPr/>
        </p:nvSpPr>
        <p:spPr bwMode="auto">
          <a:xfrm>
            <a:off x="4184652" y="928670"/>
            <a:ext cx="10160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   2</a:t>
            </a:r>
          </a:p>
        </p:txBody>
      </p:sp>
      <p:sp>
        <p:nvSpPr>
          <p:cNvPr id="53322" name="Rectangle 74"/>
          <p:cNvSpPr>
            <a:spLocks noChangeArrowheads="1"/>
          </p:cNvSpPr>
          <p:nvPr/>
        </p:nvSpPr>
        <p:spPr bwMode="auto">
          <a:xfrm>
            <a:off x="4500562" y="764705"/>
            <a:ext cx="11176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     3</a:t>
            </a:r>
          </a:p>
        </p:txBody>
      </p:sp>
      <p:sp>
        <p:nvSpPr>
          <p:cNvPr id="53323" name="Rectangle 75"/>
          <p:cNvSpPr>
            <a:spLocks noChangeArrowheads="1"/>
          </p:cNvSpPr>
          <p:nvPr/>
        </p:nvSpPr>
        <p:spPr bwMode="auto">
          <a:xfrm>
            <a:off x="5199074" y="763127"/>
            <a:ext cx="10160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   5</a:t>
            </a:r>
          </a:p>
        </p:txBody>
      </p:sp>
      <p:sp>
        <p:nvSpPr>
          <p:cNvPr id="53324" name="Rectangle 76"/>
          <p:cNvSpPr>
            <a:spLocks noChangeArrowheads="1"/>
          </p:cNvSpPr>
          <p:nvPr/>
        </p:nvSpPr>
        <p:spPr bwMode="auto">
          <a:xfrm>
            <a:off x="4811184" y="500042"/>
            <a:ext cx="8128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7</a:t>
            </a:r>
          </a:p>
        </p:txBody>
      </p:sp>
      <p:sp>
        <p:nvSpPr>
          <p:cNvPr id="53325" name="Rectangle 77"/>
          <p:cNvSpPr>
            <a:spLocks noChangeArrowheads="1"/>
          </p:cNvSpPr>
          <p:nvPr/>
        </p:nvSpPr>
        <p:spPr bwMode="auto">
          <a:xfrm>
            <a:off x="5143504" y="500042"/>
            <a:ext cx="9144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 8</a:t>
            </a:r>
          </a:p>
        </p:txBody>
      </p:sp>
      <p:sp>
        <p:nvSpPr>
          <p:cNvPr id="53326" name="Rectangle 78"/>
          <p:cNvSpPr>
            <a:spLocks noChangeArrowheads="1"/>
          </p:cNvSpPr>
          <p:nvPr/>
        </p:nvSpPr>
        <p:spPr bwMode="auto">
          <a:xfrm>
            <a:off x="4969934" y="928670"/>
            <a:ext cx="10160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   4</a:t>
            </a:r>
          </a:p>
        </p:txBody>
      </p:sp>
      <p:sp>
        <p:nvSpPr>
          <p:cNvPr id="53327" name="Rectangle 79"/>
          <p:cNvSpPr>
            <a:spLocks noChangeArrowheads="1"/>
          </p:cNvSpPr>
          <p:nvPr/>
        </p:nvSpPr>
        <p:spPr bwMode="auto">
          <a:xfrm>
            <a:off x="6085418" y="928670"/>
            <a:ext cx="9144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 6</a:t>
            </a:r>
          </a:p>
        </p:txBody>
      </p:sp>
      <p:sp useBgFill="1">
        <p:nvSpPr>
          <p:cNvPr id="53328" name="Oval 80"/>
          <p:cNvSpPr>
            <a:spLocks noChangeArrowheads="1"/>
          </p:cNvSpPr>
          <p:nvPr/>
        </p:nvSpPr>
        <p:spPr bwMode="auto">
          <a:xfrm>
            <a:off x="2954866" y="1164982"/>
            <a:ext cx="287867" cy="149469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29" name="Rectangle 81"/>
          <p:cNvSpPr>
            <a:spLocks noChangeArrowheads="1"/>
          </p:cNvSpPr>
          <p:nvPr/>
        </p:nvSpPr>
        <p:spPr bwMode="auto">
          <a:xfrm>
            <a:off x="2898539" y="1071546"/>
            <a:ext cx="9144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10</a:t>
            </a:r>
          </a:p>
        </p:txBody>
      </p:sp>
      <p:sp useBgFill="1">
        <p:nvSpPr>
          <p:cNvPr id="53330" name="Oval 82"/>
          <p:cNvSpPr>
            <a:spLocks noChangeArrowheads="1"/>
          </p:cNvSpPr>
          <p:nvPr/>
        </p:nvSpPr>
        <p:spPr bwMode="auto">
          <a:xfrm>
            <a:off x="7018867" y="1059474"/>
            <a:ext cx="287867" cy="149469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31" name="Rectangle 83"/>
          <p:cNvSpPr>
            <a:spLocks noChangeArrowheads="1"/>
          </p:cNvSpPr>
          <p:nvPr/>
        </p:nvSpPr>
        <p:spPr bwMode="auto">
          <a:xfrm>
            <a:off x="6993467" y="997245"/>
            <a:ext cx="9144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 9</a:t>
            </a:r>
          </a:p>
        </p:txBody>
      </p:sp>
      <p:sp useBgFill="1">
        <p:nvSpPr>
          <p:cNvPr id="53332" name="Oval 84"/>
          <p:cNvSpPr>
            <a:spLocks noChangeArrowheads="1"/>
          </p:cNvSpPr>
          <p:nvPr/>
        </p:nvSpPr>
        <p:spPr bwMode="auto">
          <a:xfrm>
            <a:off x="7222066" y="2747597"/>
            <a:ext cx="287867" cy="149469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333" name="Oval 85"/>
          <p:cNvSpPr>
            <a:spLocks noChangeArrowheads="1"/>
          </p:cNvSpPr>
          <p:nvPr/>
        </p:nvSpPr>
        <p:spPr bwMode="auto">
          <a:xfrm>
            <a:off x="1532466" y="2536582"/>
            <a:ext cx="287867" cy="149469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34" name="Rectangle 86"/>
          <p:cNvSpPr>
            <a:spLocks noChangeArrowheads="1"/>
          </p:cNvSpPr>
          <p:nvPr/>
        </p:nvSpPr>
        <p:spPr bwMode="auto">
          <a:xfrm>
            <a:off x="1511301" y="2428868"/>
            <a:ext cx="9144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11</a:t>
            </a:r>
          </a:p>
        </p:txBody>
      </p:sp>
      <p:sp useBgFill="1">
        <p:nvSpPr>
          <p:cNvPr id="53335" name="Oval 87"/>
          <p:cNvSpPr>
            <a:spLocks noChangeArrowheads="1"/>
          </p:cNvSpPr>
          <p:nvPr/>
        </p:nvSpPr>
        <p:spPr bwMode="auto">
          <a:xfrm>
            <a:off x="1735666" y="1164982"/>
            <a:ext cx="287867" cy="149469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36" name="Rectangle 88"/>
          <p:cNvSpPr>
            <a:spLocks noChangeArrowheads="1"/>
          </p:cNvSpPr>
          <p:nvPr/>
        </p:nvSpPr>
        <p:spPr bwMode="auto">
          <a:xfrm>
            <a:off x="1712182" y="1071546"/>
            <a:ext cx="9144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15</a:t>
            </a:r>
          </a:p>
        </p:txBody>
      </p:sp>
      <p:sp>
        <p:nvSpPr>
          <p:cNvPr id="53337" name="Rectangle 89" descr="Zigzag"/>
          <p:cNvSpPr>
            <a:spLocks noChangeArrowheads="1"/>
          </p:cNvSpPr>
          <p:nvPr/>
        </p:nvSpPr>
        <p:spPr bwMode="auto">
          <a:xfrm>
            <a:off x="6002866" y="2993781"/>
            <a:ext cx="592667" cy="8792"/>
          </a:xfrm>
          <a:prstGeom prst="rect">
            <a:avLst/>
          </a:prstGeom>
          <a:pattFill prst="zigZag">
            <a:fgClr>
              <a:srgbClr val="868686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38" name="Rectangle 90" descr="Zigzag"/>
          <p:cNvSpPr>
            <a:spLocks noChangeArrowheads="1"/>
          </p:cNvSpPr>
          <p:nvPr/>
        </p:nvSpPr>
        <p:spPr bwMode="auto">
          <a:xfrm>
            <a:off x="3259666" y="2993781"/>
            <a:ext cx="592667" cy="8792"/>
          </a:xfrm>
          <a:prstGeom prst="rect">
            <a:avLst/>
          </a:prstGeom>
          <a:pattFill prst="zigZag">
            <a:fgClr>
              <a:srgbClr val="868686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339" name="Oval 91"/>
          <p:cNvSpPr>
            <a:spLocks noChangeArrowheads="1"/>
          </p:cNvSpPr>
          <p:nvPr/>
        </p:nvSpPr>
        <p:spPr bwMode="auto">
          <a:xfrm>
            <a:off x="3869266" y="2800351"/>
            <a:ext cx="287867" cy="149469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40" name="Rectangle 92"/>
          <p:cNvSpPr>
            <a:spLocks noChangeArrowheads="1"/>
          </p:cNvSpPr>
          <p:nvPr/>
        </p:nvSpPr>
        <p:spPr bwMode="auto">
          <a:xfrm>
            <a:off x="3826842" y="2714620"/>
            <a:ext cx="9144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13</a:t>
            </a:r>
          </a:p>
        </p:txBody>
      </p:sp>
      <p:sp useBgFill="1">
        <p:nvSpPr>
          <p:cNvPr id="53341" name="Oval 93"/>
          <p:cNvSpPr>
            <a:spLocks noChangeArrowheads="1"/>
          </p:cNvSpPr>
          <p:nvPr/>
        </p:nvSpPr>
        <p:spPr bwMode="auto">
          <a:xfrm>
            <a:off x="5698066" y="2800351"/>
            <a:ext cx="287867" cy="149469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42" name="Rectangle 94"/>
          <p:cNvSpPr>
            <a:spLocks noChangeArrowheads="1"/>
          </p:cNvSpPr>
          <p:nvPr/>
        </p:nvSpPr>
        <p:spPr bwMode="auto">
          <a:xfrm>
            <a:off x="5647267" y="2714620"/>
            <a:ext cx="9144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13</a:t>
            </a:r>
          </a:p>
        </p:txBody>
      </p:sp>
      <p:sp>
        <p:nvSpPr>
          <p:cNvPr id="53343" name="Rectangle 95"/>
          <p:cNvSpPr>
            <a:spLocks noChangeArrowheads="1"/>
          </p:cNvSpPr>
          <p:nvPr/>
        </p:nvSpPr>
        <p:spPr bwMode="auto">
          <a:xfrm>
            <a:off x="7179957" y="2643182"/>
            <a:ext cx="9144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14</a:t>
            </a:r>
          </a:p>
        </p:txBody>
      </p:sp>
      <p:sp useBgFill="1">
        <p:nvSpPr>
          <p:cNvPr id="53344" name="Oval 96"/>
          <p:cNvSpPr>
            <a:spLocks noChangeArrowheads="1"/>
          </p:cNvSpPr>
          <p:nvPr/>
        </p:nvSpPr>
        <p:spPr bwMode="auto">
          <a:xfrm>
            <a:off x="2446867" y="2800351"/>
            <a:ext cx="287867" cy="149469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45" name="Rectangle 97"/>
          <p:cNvSpPr>
            <a:spLocks noChangeArrowheads="1"/>
          </p:cNvSpPr>
          <p:nvPr/>
        </p:nvSpPr>
        <p:spPr bwMode="auto">
          <a:xfrm>
            <a:off x="2393612" y="2714620"/>
            <a:ext cx="9144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14</a:t>
            </a:r>
          </a:p>
        </p:txBody>
      </p:sp>
      <p:sp>
        <p:nvSpPr>
          <p:cNvPr id="53346" name="Rectangle 98"/>
          <p:cNvSpPr>
            <a:spLocks noChangeArrowheads="1"/>
          </p:cNvSpPr>
          <p:nvPr/>
        </p:nvSpPr>
        <p:spPr bwMode="auto">
          <a:xfrm>
            <a:off x="3181352" y="544025"/>
            <a:ext cx="444500" cy="230798"/>
          </a:xfrm>
          <a:prstGeom prst="rect">
            <a:avLst/>
          </a:prstGeom>
          <a:noFill/>
          <a:ln w="476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47" name="Oval 99"/>
          <p:cNvSpPr>
            <a:spLocks noChangeArrowheads="1"/>
          </p:cNvSpPr>
          <p:nvPr/>
        </p:nvSpPr>
        <p:spPr bwMode="auto">
          <a:xfrm>
            <a:off x="3259666" y="584690"/>
            <a:ext cx="287867" cy="14946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48" name="Rectangle 100"/>
          <p:cNvSpPr>
            <a:spLocks noChangeArrowheads="1"/>
          </p:cNvSpPr>
          <p:nvPr/>
        </p:nvSpPr>
        <p:spPr bwMode="auto">
          <a:xfrm>
            <a:off x="3214678" y="500042"/>
            <a:ext cx="10160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/>
              <a:t>12</a:t>
            </a:r>
          </a:p>
        </p:txBody>
      </p:sp>
      <p:sp>
        <p:nvSpPr>
          <p:cNvPr id="53349" name="Rectangle 101"/>
          <p:cNvSpPr>
            <a:spLocks noChangeArrowheads="1"/>
          </p:cNvSpPr>
          <p:nvPr/>
        </p:nvSpPr>
        <p:spPr bwMode="auto">
          <a:xfrm>
            <a:off x="3143240" y="3739581"/>
            <a:ext cx="6086491" cy="297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1        MULTIVALVULA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2        ADPTADOR DE LATON DIAM.  3/8 in.  ROSCA IZQUIERDA / DERECHA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3        REGULADOR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4        UNION DOBLE REVESTIMIENTO EPOXIDICO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5        MANOMETRO ESC. 0-2 kg/cm²  MONTADO SEGUN SG 001/ TIP 37 / H0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6        VALVULA ESFERICA CONEXION ROSCADA DIAM. ¾ in.  WOG 400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7        CARLINGA DE CHAPA DE ACERO INOXIDABLE CON BURLETES DE GOMA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8        VENTILACION DIAM. 1 in. CON MALLA DE PROTECCION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9        CAÑERIA REVESTIMIENTO EPOXIDICO Y  POLIGUARD , SALIDA A CONSUMO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10      TOMA PARA CONEXION DE ANODO DE SACRIFICIO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11      ANODO DE SACRIFICIO ,CARACTERISTICAS SEGUN CAPACIDAD DEL TANQUE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12      CAJA DE INSPECCION ESTANCA CON PUENTE DE MEDICION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13      PLACA AISLANTE ( MEMBRANA ASFALTICA , GOMA O MATERIAL SINTETICO 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14      ZUNCHO DE MATERIAL SINTETICO FIJADO A LA PLATEA CON BROCAS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dirty="0"/>
              <a:t>15      RELLENO CON SUELO SELECCIONADO LIBRE DE RESIDUOS, CASCOTES O </a:t>
            </a:r>
            <a:r>
              <a:rPr lang="es-ES_tradnl" sz="1000" dirty="0" smtClean="0"/>
              <a:t>ELEMENTOS                               .         PUNZANTES </a:t>
            </a:r>
            <a:r>
              <a:rPr lang="es-ES_tradnl" sz="1000" dirty="0"/>
              <a:t>QUE PUEDAN DAÑAR LA SUPERFICIE DEL TANQUE</a:t>
            </a:r>
            <a:r>
              <a:rPr lang="es-ES_tradnl" dirty="0"/>
              <a:t>   </a:t>
            </a:r>
          </a:p>
        </p:txBody>
      </p:sp>
      <p:sp>
        <p:nvSpPr>
          <p:cNvPr id="53350" name="Rectangle 102"/>
          <p:cNvSpPr>
            <a:spLocks noChangeArrowheads="1"/>
          </p:cNvSpPr>
          <p:nvPr/>
        </p:nvSpPr>
        <p:spPr bwMode="auto">
          <a:xfrm>
            <a:off x="3151706" y="3726450"/>
            <a:ext cx="5935149" cy="30207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51" name="Rectangle 103"/>
          <p:cNvSpPr>
            <a:spLocks noChangeArrowheads="1"/>
          </p:cNvSpPr>
          <p:nvPr/>
        </p:nvSpPr>
        <p:spPr bwMode="auto">
          <a:xfrm>
            <a:off x="3151707" y="3739580"/>
            <a:ext cx="325687" cy="30076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52" name="Rectangle 104"/>
          <p:cNvSpPr>
            <a:spLocks noChangeArrowheads="1"/>
          </p:cNvSpPr>
          <p:nvPr/>
        </p:nvSpPr>
        <p:spPr bwMode="auto">
          <a:xfrm>
            <a:off x="2861734" y="2998177"/>
            <a:ext cx="270933" cy="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53" name="Rectangle 105"/>
          <p:cNvSpPr>
            <a:spLocks noChangeArrowheads="1"/>
          </p:cNvSpPr>
          <p:nvPr/>
        </p:nvSpPr>
        <p:spPr bwMode="auto">
          <a:xfrm>
            <a:off x="6722534" y="2998177"/>
            <a:ext cx="270933" cy="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54" name="Line 106"/>
          <p:cNvSpPr>
            <a:spLocks noChangeShapeType="1"/>
          </p:cNvSpPr>
          <p:nvPr/>
        </p:nvSpPr>
        <p:spPr bwMode="auto">
          <a:xfrm>
            <a:off x="2946400" y="2901461"/>
            <a:ext cx="0" cy="158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55" name="Line 107"/>
          <p:cNvSpPr>
            <a:spLocks noChangeShapeType="1"/>
          </p:cNvSpPr>
          <p:nvPr/>
        </p:nvSpPr>
        <p:spPr bwMode="auto">
          <a:xfrm>
            <a:off x="6908800" y="2901461"/>
            <a:ext cx="0" cy="158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356" name="Rectangle 108"/>
          <p:cNvSpPr>
            <a:spLocks noChangeArrowheads="1"/>
          </p:cNvSpPr>
          <p:nvPr/>
        </p:nvSpPr>
        <p:spPr bwMode="auto">
          <a:xfrm>
            <a:off x="3361267" y="795704"/>
            <a:ext cx="84666" cy="465992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357" name="Rectangle 109"/>
          <p:cNvSpPr>
            <a:spLocks noChangeArrowheads="1"/>
          </p:cNvSpPr>
          <p:nvPr/>
        </p:nvSpPr>
        <p:spPr bwMode="auto">
          <a:xfrm>
            <a:off x="5198533" y="1222132"/>
            <a:ext cx="67734" cy="8792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358" name="AutoShape 110"/>
          <p:cNvSpPr>
            <a:spLocks noChangeArrowheads="1"/>
          </p:cNvSpPr>
          <p:nvPr/>
        </p:nvSpPr>
        <p:spPr bwMode="auto">
          <a:xfrm>
            <a:off x="3462867" y="1323242"/>
            <a:ext cx="84666" cy="43962"/>
          </a:xfrm>
          <a:prstGeom prst="hexagon">
            <a:avLst>
              <a:gd name="adj" fmla="val 24995"/>
              <a:gd name="vf" fmla="val 115470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3359" name="Rectangle 111"/>
          <p:cNvSpPr>
            <a:spLocks noChangeArrowheads="1"/>
          </p:cNvSpPr>
          <p:nvPr/>
        </p:nvSpPr>
        <p:spPr bwMode="auto">
          <a:xfrm>
            <a:off x="3814233" y="1241915"/>
            <a:ext cx="67734" cy="8792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3360" name="Line 112"/>
          <p:cNvSpPr>
            <a:spLocks noChangeShapeType="1"/>
          </p:cNvSpPr>
          <p:nvPr/>
        </p:nvSpPr>
        <p:spPr bwMode="auto">
          <a:xfrm>
            <a:off x="3898901" y="1285875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3930651" y="1007718"/>
            <a:ext cx="254000" cy="189035"/>
            <a:chOff x="1857" y="923"/>
            <a:chExt cx="120" cy="172"/>
          </a:xfrm>
        </p:grpSpPr>
        <p:sp>
          <p:nvSpPr>
            <p:cNvPr id="53362" name="Oval 114"/>
            <p:cNvSpPr>
              <a:spLocks noChangeArrowheads="1"/>
            </p:cNvSpPr>
            <p:nvPr/>
          </p:nvSpPr>
          <p:spPr bwMode="auto">
            <a:xfrm>
              <a:off x="1857" y="923"/>
              <a:ext cx="120" cy="120"/>
            </a:xfrm>
            <a:prstGeom prst="ellipse">
              <a:avLst/>
            </a:prstGeom>
            <a:noFill/>
            <a:ln w="47625" cmpd="thickThin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3363" name="Line 115"/>
            <p:cNvSpPr>
              <a:spLocks noChangeShapeType="1"/>
            </p:cNvSpPr>
            <p:nvPr/>
          </p:nvSpPr>
          <p:spPr bwMode="auto">
            <a:xfrm flipH="1">
              <a:off x="1911" y="929"/>
              <a:ext cx="6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3364" name="Rectangle 116"/>
            <p:cNvSpPr>
              <a:spLocks noChangeArrowheads="1"/>
            </p:cNvSpPr>
            <p:nvPr/>
          </p:nvSpPr>
          <p:spPr bwMode="auto">
            <a:xfrm>
              <a:off x="1902" y="1063"/>
              <a:ext cx="32" cy="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934540" y="3356991"/>
            <a:ext cx="8210550" cy="381022"/>
            <a:chOff x="440" y="3256"/>
            <a:chExt cx="3879" cy="219"/>
          </a:xfrm>
        </p:grpSpPr>
        <p:sp>
          <p:nvSpPr>
            <p:cNvPr id="53366" name="Rectangle 118"/>
            <p:cNvSpPr>
              <a:spLocks noChangeArrowheads="1"/>
            </p:cNvSpPr>
            <p:nvPr/>
          </p:nvSpPr>
          <p:spPr bwMode="auto">
            <a:xfrm>
              <a:off x="459" y="3280"/>
              <a:ext cx="386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600" dirty="0"/>
                <a:t>DEBE INSTALARSE PUESTA A TIERRA PARA </a:t>
              </a:r>
              <a:r>
                <a:rPr lang="es-ES_tradnl" sz="1600" dirty="0" smtClean="0"/>
                <a:t>CAMIÓN SEGÚN  </a:t>
              </a:r>
              <a:r>
                <a:rPr lang="es-ES_tradnl" sz="1600" dirty="0"/>
                <a:t>SG 001 / </a:t>
              </a:r>
              <a:r>
                <a:rPr lang="es-ES_tradnl" sz="1600" dirty="0" err="1"/>
                <a:t>TIP</a:t>
              </a:r>
              <a:r>
                <a:rPr lang="es-ES_tradnl" sz="1600" dirty="0"/>
                <a:t> 25 / H0</a:t>
              </a:r>
            </a:p>
          </p:txBody>
        </p:sp>
        <p:sp>
          <p:nvSpPr>
            <p:cNvPr id="53367" name="Rectangle 119"/>
            <p:cNvSpPr>
              <a:spLocks noChangeArrowheads="1"/>
            </p:cNvSpPr>
            <p:nvPr/>
          </p:nvSpPr>
          <p:spPr bwMode="auto">
            <a:xfrm>
              <a:off x="440" y="3256"/>
              <a:ext cx="3708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descr="Diagonal hacia arriba ancha"/>
          <p:cNvSpPr>
            <a:spLocks noChangeArrowheads="1"/>
          </p:cNvSpPr>
          <p:nvPr/>
        </p:nvSpPr>
        <p:spPr bwMode="auto">
          <a:xfrm>
            <a:off x="1134534" y="3490546"/>
            <a:ext cx="3826933" cy="1301262"/>
          </a:xfrm>
          <a:prstGeom prst="rect">
            <a:avLst/>
          </a:prstGeom>
          <a:pattFill prst="wdUpDiag">
            <a:fgClr>
              <a:srgbClr val="DDDDDD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275" name="Rectangle 3" descr="Confeti pequeño"/>
          <p:cNvSpPr>
            <a:spLocks noChangeArrowheads="1"/>
          </p:cNvSpPr>
          <p:nvPr/>
        </p:nvSpPr>
        <p:spPr bwMode="auto">
          <a:xfrm>
            <a:off x="1134534" y="3648808"/>
            <a:ext cx="3826933" cy="984738"/>
          </a:xfrm>
          <a:prstGeom prst="rect">
            <a:avLst/>
          </a:prstGeom>
          <a:pattFill prst="smConfetti">
            <a:fgClr>
              <a:srgbClr val="DDDDDD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276" name="Rectangle 4" descr="Confeti grande"/>
          <p:cNvSpPr>
            <a:spLocks noChangeArrowheads="1"/>
          </p:cNvSpPr>
          <p:nvPr/>
        </p:nvSpPr>
        <p:spPr bwMode="auto">
          <a:xfrm>
            <a:off x="3361267" y="795704"/>
            <a:ext cx="1913466" cy="43962"/>
          </a:xfrm>
          <a:prstGeom prst="rect">
            <a:avLst/>
          </a:prstGeom>
          <a:pattFill prst="lgConfetti">
            <a:fgClr>
              <a:srgbClr val="DDDDDD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4267200" y="527538"/>
            <a:ext cx="203200" cy="105508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5072065" y="6286520"/>
            <a:ext cx="3429025" cy="329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79375" tIns="39688" rIns="79375" bIns="39688">
            <a:spAutoFit/>
          </a:bodyPr>
          <a:lstStyle/>
          <a:p>
            <a:pPr algn="ctr" defTabSz="5588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1800" b="1" dirty="0" smtClean="0">
                <a:latin typeface="Arial" charset="0"/>
              </a:rPr>
              <a:t>OBRA </a:t>
            </a:r>
            <a:r>
              <a:rPr lang="es-ES_tradnl" sz="1800" b="1" dirty="0">
                <a:latin typeface="Arial" charset="0"/>
              </a:rPr>
              <a:t>CIVIL   DETALLES</a:t>
            </a:r>
          </a:p>
        </p:txBody>
      </p:sp>
      <p:sp>
        <p:nvSpPr>
          <p:cNvPr id="54290" name="Rectangle 18" descr="Diagonal hacia arriba ancha"/>
          <p:cNvSpPr>
            <a:spLocks noChangeArrowheads="1"/>
          </p:cNvSpPr>
          <p:nvPr/>
        </p:nvSpPr>
        <p:spPr bwMode="auto">
          <a:xfrm>
            <a:off x="1320801" y="2954215"/>
            <a:ext cx="6197600" cy="158262"/>
          </a:xfrm>
          <a:prstGeom prst="rect">
            <a:avLst/>
          </a:prstGeom>
          <a:pattFill prst="wdUpDiag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291" name="Rectangle 19" descr="Diagonal hacia arriba ancha"/>
          <p:cNvSpPr>
            <a:spLocks noChangeArrowheads="1"/>
          </p:cNvSpPr>
          <p:nvPr/>
        </p:nvSpPr>
        <p:spPr bwMode="auto">
          <a:xfrm>
            <a:off x="7209366" y="844061"/>
            <a:ext cx="306918" cy="2215662"/>
          </a:xfrm>
          <a:prstGeom prst="rect">
            <a:avLst/>
          </a:prstGeom>
          <a:pattFill prst="wdUpDiag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292" name="Rectangle 20" descr="Diagonal hacia arriba ancha"/>
          <p:cNvSpPr>
            <a:spLocks noChangeArrowheads="1"/>
          </p:cNvSpPr>
          <p:nvPr/>
        </p:nvSpPr>
        <p:spPr bwMode="auto">
          <a:xfrm>
            <a:off x="1113366" y="844061"/>
            <a:ext cx="306918" cy="2215662"/>
          </a:xfrm>
          <a:prstGeom prst="rect">
            <a:avLst/>
          </a:prstGeom>
          <a:pattFill prst="wdUpDiag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293" name="Rectangle 21" descr="Diagonal hacia abajo discontinua"/>
          <p:cNvSpPr>
            <a:spLocks noChangeArrowheads="1"/>
          </p:cNvSpPr>
          <p:nvPr/>
        </p:nvSpPr>
        <p:spPr bwMode="auto">
          <a:xfrm>
            <a:off x="1430866" y="848457"/>
            <a:ext cx="5774267" cy="2101362"/>
          </a:xfrm>
          <a:prstGeom prst="rect">
            <a:avLst/>
          </a:prstGeom>
          <a:pattFill prst="dashDnDiag">
            <a:fgClr>
              <a:schemeClr val="fol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4294" name="Rectangle 22"/>
          <p:cNvSpPr>
            <a:spLocks noChangeArrowheads="1"/>
          </p:cNvSpPr>
          <p:nvPr/>
        </p:nvSpPr>
        <p:spPr bwMode="auto">
          <a:xfrm>
            <a:off x="3359151" y="2220058"/>
            <a:ext cx="389466" cy="5715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4295" name="Rectangle 23"/>
          <p:cNvSpPr>
            <a:spLocks noChangeArrowheads="1"/>
          </p:cNvSpPr>
          <p:nvPr/>
        </p:nvSpPr>
        <p:spPr bwMode="auto">
          <a:xfrm>
            <a:off x="4883151" y="1903536"/>
            <a:ext cx="389466" cy="88802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914400" y="844062"/>
            <a:ext cx="690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4297" name="Rectangle 25"/>
          <p:cNvSpPr>
            <a:spLocks noChangeArrowheads="1"/>
          </p:cNvSpPr>
          <p:nvPr/>
        </p:nvSpPr>
        <p:spPr bwMode="auto">
          <a:xfrm>
            <a:off x="3886201" y="751743"/>
            <a:ext cx="861484" cy="606669"/>
          </a:xfrm>
          <a:prstGeom prst="rect">
            <a:avLst/>
          </a:prstGeom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3158067" y="1323242"/>
            <a:ext cx="2317751" cy="1204546"/>
          </a:xfrm>
          <a:prstGeom prst="ellipse">
            <a:avLst/>
          </a:prstGeom>
          <a:gradFill rotWithShape="0">
            <a:gsLst>
              <a:gs pos="0">
                <a:srgbClr val="CBCBCB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299" name="Arc 27"/>
          <p:cNvSpPr>
            <a:spLocks/>
          </p:cNvSpPr>
          <p:nvPr/>
        </p:nvSpPr>
        <p:spPr bwMode="auto">
          <a:xfrm>
            <a:off x="3086100" y="1319945"/>
            <a:ext cx="2455333" cy="791308"/>
          </a:xfrm>
          <a:custGeom>
            <a:avLst/>
            <a:gdLst>
              <a:gd name="G0" fmla="+- 20379 0 0"/>
              <a:gd name="G1" fmla="+- 21600 0 0"/>
              <a:gd name="G2" fmla="+- 21600 0 0"/>
              <a:gd name="T0" fmla="*/ 0 w 40666"/>
              <a:gd name="T1" fmla="*/ 14440 h 21600"/>
              <a:gd name="T2" fmla="*/ 40666 w 40666"/>
              <a:gd name="T3" fmla="*/ 14183 h 21600"/>
              <a:gd name="T4" fmla="*/ 20379 w 4066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666" h="21600" fill="none" extrusionOk="0">
                <a:moveTo>
                  <a:pt x="0" y="14440"/>
                </a:moveTo>
                <a:cubicBezTo>
                  <a:pt x="3039" y="5789"/>
                  <a:pt x="11209" y="-1"/>
                  <a:pt x="20379" y="0"/>
                </a:cubicBezTo>
                <a:cubicBezTo>
                  <a:pt x="29448" y="0"/>
                  <a:pt x="37551" y="5665"/>
                  <a:pt x="40665" y="14183"/>
                </a:cubicBezTo>
              </a:path>
              <a:path w="40666" h="21600" stroke="0" extrusionOk="0">
                <a:moveTo>
                  <a:pt x="0" y="14440"/>
                </a:moveTo>
                <a:cubicBezTo>
                  <a:pt x="3039" y="5789"/>
                  <a:pt x="11209" y="-1"/>
                  <a:pt x="20379" y="0"/>
                </a:cubicBezTo>
                <a:cubicBezTo>
                  <a:pt x="29448" y="0"/>
                  <a:pt x="37551" y="5665"/>
                  <a:pt x="40665" y="14183"/>
                </a:cubicBezTo>
                <a:lnTo>
                  <a:pt x="20379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 flipH="1">
            <a:off x="2844801" y="1846386"/>
            <a:ext cx="266700" cy="94956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5524501" y="1839792"/>
            <a:ext cx="266700" cy="956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 flipH="1">
            <a:off x="5791201" y="2795954"/>
            <a:ext cx="2010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 flipH="1">
            <a:off x="2639485" y="2795954"/>
            <a:ext cx="20531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04" name="Rectangle 32" descr="Confeti pequeño"/>
          <p:cNvSpPr>
            <a:spLocks noChangeArrowheads="1"/>
          </p:cNvSpPr>
          <p:nvPr/>
        </p:nvSpPr>
        <p:spPr bwMode="auto">
          <a:xfrm>
            <a:off x="2650068" y="2800351"/>
            <a:ext cx="3333750" cy="149469"/>
          </a:xfrm>
          <a:prstGeom prst="rect">
            <a:avLst/>
          </a:prstGeom>
          <a:pattFill prst="smConfetti">
            <a:fgClr>
              <a:srgbClr val="969696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4673600" y="1318846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6096000" y="844062"/>
            <a:ext cx="0" cy="4747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07" name="Rectangle 35"/>
          <p:cNvSpPr>
            <a:spLocks noChangeArrowheads="1"/>
          </p:cNvSpPr>
          <p:nvPr/>
        </p:nvSpPr>
        <p:spPr bwMode="auto">
          <a:xfrm>
            <a:off x="6406601" y="537427"/>
            <a:ext cx="25400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NIVEL DE TERRENO</a:t>
            </a:r>
          </a:p>
        </p:txBody>
      </p:sp>
      <p:sp>
        <p:nvSpPr>
          <p:cNvPr id="54308" name="Rectangle 36"/>
          <p:cNvSpPr>
            <a:spLocks noChangeArrowheads="1"/>
          </p:cNvSpPr>
          <p:nvPr/>
        </p:nvSpPr>
        <p:spPr bwMode="auto">
          <a:xfrm rot="16200000">
            <a:off x="5102253" y="778683"/>
            <a:ext cx="153241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 </a:t>
            </a:r>
            <a:r>
              <a:rPr lang="es-ES_tradnl" sz="1600" dirty="0" smtClean="0"/>
              <a:t>MIN   </a:t>
            </a:r>
            <a:r>
              <a:rPr lang="es-ES_tradnl" sz="1600" dirty="0"/>
              <a:t>0, 30 m.</a:t>
            </a:r>
          </a:p>
        </p:txBody>
      </p:sp>
      <p:sp>
        <p:nvSpPr>
          <p:cNvPr id="54309" name="Rectangle 37" descr="Zigzag"/>
          <p:cNvSpPr>
            <a:spLocks noChangeArrowheads="1"/>
          </p:cNvSpPr>
          <p:nvPr/>
        </p:nvSpPr>
        <p:spPr bwMode="auto">
          <a:xfrm>
            <a:off x="4783666" y="2782766"/>
            <a:ext cx="592667" cy="8792"/>
          </a:xfrm>
          <a:prstGeom prst="rect">
            <a:avLst/>
          </a:prstGeom>
          <a:pattFill prst="zigZag">
            <a:fgClr>
              <a:srgbClr val="868686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10" name="Rectangle 38" descr="Zigzag"/>
          <p:cNvSpPr>
            <a:spLocks noChangeArrowheads="1"/>
          </p:cNvSpPr>
          <p:nvPr/>
        </p:nvSpPr>
        <p:spPr bwMode="auto">
          <a:xfrm>
            <a:off x="3259666" y="2782766"/>
            <a:ext cx="592667" cy="8792"/>
          </a:xfrm>
          <a:prstGeom prst="rect">
            <a:avLst/>
          </a:prstGeom>
          <a:pattFill prst="zigZag">
            <a:fgClr>
              <a:srgbClr val="868686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11" name="Oval 39"/>
          <p:cNvSpPr>
            <a:spLocks noChangeArrowheads="1"/>
          </p:cNvSpPr>
          <p:nvPr/>
        </p:nvSpPr>
        <p:spPr bwMode="auto">
          <a:xfrm>
            <a:off x="4298952" y="1229826"/>
            <a:ext cx="38100" cy="19783"/>
          </a:xfrm>
          <a:prstGeom prst="ellipse">
            <a:avLst/>
          </a:prstGeom>
          <a:noFill/>
          <a:ln w="476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12" name="Rectangle 40"/>
          <p:cNvSpPr>
            <a:spLocks noChangeArrowheads="1"/>
          </p:cNvSpPr>
          <p:nvPr/>
        </p:nvSpPr>
        <p:spPr bwMode="auto">
          <a:xfrm>
            <a:off x="4267200" y="580292"/>
            <a:ext cx="203200" cy="1582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13" name="Line 41"/>
          <p:cNvSpPr>
            <a:spLocks noChangeShapeType="1"/>
          </p:cNvSpPr>
          <p:nvPr/>
        </p:nvSpPr>
        <p:spPr bwMode="auto">
          <a:xfrm>
            <a:off x="2743200" y="2743200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5892800" y="2743200"/>
            <a:ext cx="0" cy="1055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15" name="AutoShape 43"/>
          <p:cNvSpPr>
            <a:spLocks noChangeArrowheads="1"/>
          </p:cNvSpPr>
          <p:nvPr/>
        </p:nvSpPr>
        <p:spPr bwMode="auto">
          <a:xfrm>
            <a:off x="1430866" y="3802673"/>
            <a:ext cx="3335867" cy="677008"/>
          </a:xfrm>
          <a:prstGeom prst="roundRect">
            <a:avLst>
              <a:gd name="adj" fmla="val 49995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>
            <a:off x="3962400" y="3640016"/>
            <a:ext cx="0" cy="10023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>
            <a:off x="1117601" y="5011615"/>
            <a:ext cx="386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18" name="Rectangle 46"/>
          <p:cNvSpPr>
            <a:spLocks noChangeArrowheads="1"/>
          </p:cNvSpPr>
          <p:nvPr/>
        </p:nvSpPr>
        <p:spPr bwMode="auto">
          <a:xfrm>
            <a:off x="2844801" y="4114801"/>
            <a:ext cx="508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="1"/>
              <a:t>L</a:t>
            </a:r>
          </a:p>
        </p:txBody>
      </p:sp>
      <p:sp>
        <p:nvSpPr>
          <p:cNvPr id="54319" name="Rectangle 47"/>
          <p:cNvSpPr>
            <a:spLocks noChangeArrowheads="1"/>
          </p:cNvSpPr>
          <p:nvPr/>
        </p:nvSpPr>
        <p:spPr bwMode="auto">
          <a:xfrm rot="16200000">
            <a:off x="3650518" y="3972676"/>
            <a:ext cx="21101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="1"/>
              <a:t>A</a:t>
            </a:r>
          </a:p>
        </p:txBody>
      </p:sp>
      <p:sp>
        <p:nvSpPr>
          <p:cNvPr id="54320" name="Rectangle 48"/>
          <p:cNvSpPr>
            <a:spLocks noChangeArrowheads="1"/>
          </p:cNvSpPr>
          <p:nvPr/>
        </p:nvSpPr>
        <p:spPr bwMode="auto">
          <a:xfrm>
            <a:off x="5459139" y="5140972"/>
            <a:ext cx="5996516" cy="9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dirty="0"/>
              <a:t>TANQUE     L ( m. )   A ( m. )    D ( m. )       E ( m.)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_tradnl" sz="1000" dirty="0"/>
              <a:t>   1 m³         2,50         2,00          2,50           3,60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000" dirty="0"/>
              <a:t>   2 m³         2,50         2,20          2,50           4,00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s-ES_tradnl" sz="1000" dirty="0"/>
              <a:t>  7,3 m³       7,50         1,80          7,50           3,60</a:t>
            </a:r>
          </a:p>
        </p:txBody>
      </p:sp>
      <p:sp>
        <p:nvSpPr>
          <p:cNvPr id="54321" name="Rectangle 49"/>
          <p:cNvSpPr>
            <a:spLocks noChangeArrowheads="1"/>
          </p:cNvSpPr>
          <p:nvPr/>
        </p:nvSpPr>
        <p:spPr bwMode="auto">
          <a:xfrm>
            <a:off x="5445126" y="5121518"/>
            <a:ext cx="2836333" cy="9736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>
            <a:off x="5436659" y="5325470"/>
            <a:ext cx="28482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23" name="Line 51"/>
          <p:cNvSpPr>
            <a:spLocks noChangeShapeType="1"/>
          </p:cNvSpPr>
          <p:nvPr/>
        </p:nvSpPr>
        <p:spPr bwMode="auto">
          <a:xfrm>
            <a:off x="5436659" y="5541494"/>
            <a:ext cx="28482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24" name="Line 52"/>
          <p:cNvSpPr>
            <a:spLocks noChangeShapeType="1"/>
          </p:cNvSpPr>
          <p:nvPr/>
        </p:nvSpPr>
        <p:spPr bwMode="auto">
          <a:xfrm>
            <a:off x="5436659" y="5829526"/>
            <a:ext cx="28482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>
            <a:off x="6032895" y="5117122"/>
            <a:ext cx="1482" cy="9873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>
            <a:off x="6564646" y="5117122"/>
            <a:ext cx="1482" cy="9873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27" name="Rectangle 55" descr="Confeti grande"/>
          <p:cNvSpPr>
            <a:spLocks noChangeArrowheads="1"/>
          </p:cNvSpPr>
          <p:nvPr/>
        </p:nvSpPr>
        <p:spPr bwMode="auto">
          <a:xfrm>
            <a:off x="5943600" y="3552055"/>
            <a:ext cx="1930400" cy="527538"/>
          </a:xfrm>
          <a:prstGeom prst="rect">
            <a:avLst/>
          </a:prstGeom>
          <a:pattFill prst="lgConfetti">
            <a:fgClr>
              <a:srgbClr val="86868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28" name="Line 56"/>
          <p:cNvSpPr>
            <a:spLocks noChangeShapeType="1"/>
          </p:cNvSpPr>
          <p:nvPr/>
        </p:nvSpPr>
        <p:spPr bwMode="auto">
          <a:xfrm>
            <a:off x="6045200" y="3921331"/>
            <a:ext cx="172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29" name="Rectangle 57"/>
          <p:cNvSpPr>
            <a:spLocks noChangeArrowheads="1"/>
          </p:cNvSpPr>
          <p:nvPr/>
        </p:nvSpPr>
        <p:spPr bwMode="auto">
          <a:xfrm>
            <a:off x="6045200" y="3499301"/>
            <a:ext cx="1117600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4400" b="1"/>
              <a:t>.</a:t>
            </a:r>
          </a:p>
        </p:txBody>
      </p:sp>
      <p:sp>
        <p:nvSpPr>
          <p:cNvPr id="54330" name="Rectangle 58"/>
          <p:cNvSpPr>
            <a:spLocks noChangeArrowheads="1"/>
          </p:cNvSpPr>
          <p:nvPr/>
        </p:nvSpPr>
        <p:spPr bwMode="auto">
          <a:xfrm>
            <a:off x="6654800" y="3499301"/>
            <a:ext cx="1117600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4400" b="1"/>
              <a:t>.</a:t>
            </a:r>
          </a:p>
        </p:txBody>
      </p:sp>
      <p:sp>
        <p:nvSpPr>
          <p:cNvPr id="54331" name="Rectangle 59"/>
          <p:cNvSpPr>
            <a:spLocks noChangeArrowheads="1"/>
          </p:cNvSpPr>
          <p:nvPr/>
        </p:nvSpPr>
        <p:spPr bwMode="auto">
          <a:xfrm>
            <a:off x="7365999" y="3499301"/>
            <a:ext cx="1117600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4400" b="1"/>
              <a:t>.</a:t>
            </a:r>
          </a:p>
        </p:txBody>
      </p:sp>
      <p:sp>
        <p:nvSpPr>
          <p:cNvPr id="54332" name="Rectangle 60"/>
          <p:cNvSpPr>
            <a:spLocks noChangeArrowheads="1"/>
          </p:cNvSpPr>
          <p:nvPr/>
        </p:nvSpPr>
        <p:spPr bwMode="auto">
          <a:xfrm>
            <a:off x="5945717" y="4132348"/>
            <a:ext cx="2641600" cy="4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HORMIGON H 17  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1000"/>
              <a:t>MALLA TIPO SIMA  4,2 </a:t>
            </a:r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 flipH="1">
            <a:off x="8077200" y="3552054"/>
            <a:ext cx="8170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34" name="Line 62"/>
          <p:cNvSpPr>
            <a:spLocks noChangeShapeType="1"/>
          </p:cNvSpPr>
          <p:nvPr/>
        </p:nvSpPr>
        <p:spPr bwMode="auto">
          <a:xfrm flipH="1">
            <a:off x="7975600" y="4079593"/>
            <a:ext cx="9186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35" name="Line 63"/>
          <p:cNvSpPr>
            <a:spLocks noChangeShapeType="1"/>
          </p:cNvSpPr>
          <p:nvPr/>
        </p:nvSpPr>
        <p:spPr bwMode="auto">
          <a:xfrm>
            <a:off x="8788399" y="3552055"/>
            <a:ext cx="0" cy="52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36" name="Rectangle 64"/>
          <p:cNvSpPr>
            <a:spLocks noChangeArrowheads="1"/>
          </p:cNvSpPr>
          <p:nvPr/>
        </p:nvSpPr>
        <p:spPr bwMode="auto">
          <a:xfrm rot="16140000">
            <a:off x="7826904" y="3601221"/>
            <a:ext cx="5964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0,05</a:t>
            </a:r>
          </a:p>
        </p:txBody>
      </p:sp>
      <p:sp>
        <p:nvSpPr>
          <p:cNvPr id="54337" name="Line 65"/>
          <p:cNvSpPr>
            <a:spLocks noChangeShapeType="1"/>
          </p:cNvSpPr>
          <p:nvPr/>
        </p:nvSpPr>
        <p:spPr bwMode="auto">
          <a:xfrm flipH="1">
            <a:off x="8077200" y="3921331"/>
            <a:ext cx="3090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38" name="Line 66"/>
          <p:cNvSpPr>
            <a:spLocks noChangeShapeType="1"/>
          </p:cNvSpPr>
          <p:nvPr/>
        </p:nvSpPr>
        <p:spPr bwMode="auto">
          <a:xfrm flipV="1">
            <a:off x="8280399" y="3604809"/>
            <a:ext cx="0" cy="3165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>
            <a:off x="8280399" y="4079593"/>
            <a:ext cx="0" cy="15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40" name="Rectangle 68"/>
          <p:cNvSpPr>
            <a:spLocks noChangeArrowheads="1"/>
          </p:cNvSpPr>
          <p:nvPr/>
        </p:nvSpPr>
        <p:spPr bwMode="auto">
          <a:xfrm rot="16140000">
            <a:off x="8255158" y="3616426"/>
            <a:ext cx="71568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dirty="0"/>
              <a:t>0,15</a:t>
            </a:r>
          </a:p>
        </p:txBody>
      </p:sp>
      <p:sp>
        <p:nvSpPr>
          <p:cNvPr id="54341" name="Rectangle 69"/>
          <p:cNvSpPr>
            <a:spLocks noChangeArrowheads="1"/>
          </p:cNvSpPr>
          <p:nvPr/>
        </p:nvSpPr>
        <p:spPr bwMode="auto">
          <a:xfrm>
            <a:off x="6000760" y="3286124"/>
            <a:ext cx="22373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b="1" dirty="0"/>
              <a:t>PLATEA DE APOYO</a:t>
            </a:r>
          </a:p>
        </p:txBody>
      </p:sp>
      <p:sp>
        <p:nvSpPr>
          <p:cNvPr id="54342" name="Line 70"/>
          <p:cNvSpPr>
            <a:spLocks noChangeShapeType="1"/>
          </p:cNvSpPr>
          <p:nvPr/>
        </p:nvSpPr>
        <p:spPr bwMode="auto">
          <a:xfrm flipV="1">
            <a:off x="2641600" y="2479432"/>
            <a:ext cx="0" cy="2110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43" name="Line 71"/>
          <p:cNvSpPr>
            <a:spLocks noChangeShapeType="1"/>
          </p:cNvSpPr>
          <p:nvPr/>
        </p:nvSpPr>
        <p:spPr bwMode="auto">
          <a:xfrm flipV="1">
            <a:off x="5994400" y="2479432"/>
            <a:ext cx="0" cy="2110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44" name="Line 72"/>
          <p:cNvSpPr>
            <a:spLocks noChangeShapeType="1"/>
          </p:cNvSpPr>
          <p:nvPr/>
        </p:nvSpPr>
        <p:spPr bwMode="auto">
          <a:xfrm flipH="1">
            <a:off x="1422400" y="2584938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45" name="Line 73"/>
          <p:cNvSpPr>
            <a:spLocks noChangeShapeType="1"/>
          </p:cNvSpPr>
          <p:nvPr/>
        </p:nvSpPr>
        <p:spPr bwMode="auto">
          <a:xfrm flipH="1">
            <a:off x="5994400" y="2584938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46" name="Rectangle 74"/>
          <p:cNvSpPr>
            <a:spLocks noChangeArrowheads="1"/>
          </p:cNvSpPr>
          <p:nvPr/>
        </p:nvSpPr>
        <p:spPr bwMode="auto">
          <a:xfrm>
            <a:off x="1571604" y="2273208"/>
            <a:ext cx="92869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0,80 m</a:t>
            </a:r>
            <a:endParaRPr lang="es-ES_tradnl" dirty="0"/>
          </a:p>
        </p:txBody>
      </p:sp>
      <p:sp>
        <p:nvSpPr>
          <p:cNvPr id="54347" name="Rectangle 75"/>
          <p:cNvSpPr>
            <a:spLocks noChangeArrowheads="1"/>
          </p:cNvSpPr>
          <p:nvPr/>
        </p:nvSpPr>
        <p:spPr bwMode="auto">
          <a:xfrm>
            <a:off x="6072198" y="2285993"/>
            <a:ext cx="8926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dirty="0" smtClean="0"/>
              <a:t>0,80 m</a:t>
            </a:r>
            <a:endParaRPr lang="es-ES_tradnl" dirty="0"/>
          </a:p>
        </p:txBody>
      </p:sp>
      <p:sp>
        <p:nvSpPr>
          <p:cNvPr id="54348" name="Line 76"/>
          <p:cNvSpPr>
            <a:spLocks noChangeShapeType="1"/>
          </p:cNvSpPr>
          <p:nvPr/>
        </p:nvSpPr>
        <p:spPr bwMode="auto">
          <a:xfrm>
            <a:off x="7096398" y="5117122"/>
            <a:ext cx="1482" cy="9873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49" name="Line 77"/>
          <p:cNvSpPr>
            <a:spLocks noChangeShapeType="1"/>
          </p:cNvSpPr>
          <p:nvPr/>
        </p:nvSpPr>
        <p:spPr bwMode="auto">
          <a:xfrm>
            <a:off x="7628149" y="5117122"/>
            <a:ext cx="1482" cy="9873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50" name="Line 78"/>
          <p:cNvSpPr>
            <a:spLocks noChangeShapeType="1"/>
          </p:cNvSpPr>
          <p:nvPr/>
        </p:nvSpPr>
        <p:spPr bwMode="auto">
          <a:xfrm>
            <a:off x="5486400" y="3481754"/>
            <a:ext cx="0" cy="13188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51" name="Rectangle 79"/>
          <p:cNvSpPr>
            <a:spLocks noChangeArrowheads="1"/>
          </p:cNvSpPr>
          <p:nvPr/>
        </p:nvSpPr>
        <p:spPr bwMode="auto">
          <a:xfrm rot="16200000">
            <a:off x="4641830" y="4012524"/>
            <a:ext cx="1443608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b="1" dirty="0"/>
              <a:t>EXCAVACION  ( E )</a:t>
            </a:r>
          </a:p>
        </p:txBody>
      </p:sp>
      <p:sp>
        <p:nvSpPr>
          <p:cNvPr id="54352" name="Rectangle 80"/>
          <p:cNvSpPr>
            <a:spLocks noChangeArrowheads="1"/>
          </p:cNvSpPr>
          <p:nvPr/>
        </p:nvSpPr>
        <p:spPr bwMode="auto">
          <a:xfrm>
            <a:off x="1983318" y="4829176"/>
            <a:ext cx="2385483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b="1"/>
              <a:t>EXCAVACION  ( D )</a:t>
            </a:r>
          </a:p>
        </p:txBody>
      </p:sp>
      <p:sp>
        <p:nvSpPr>
          <p:cNvPr id="54353" name="Line 81"/>
          <p:cNvSpPr>
            <a:spLocks noChangeShapeType="1"/>
          </p:cNvSpPr>
          <p:nvPr/>
        </p:nvSpPr>
        <p:spPr bwMode="auto">
          <a:xfrm>
            <a:off x="1117601" y="4325815"/>
            <a:ext cx="386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54" name="Line 82"/>
          <p:cNvSpPr>
            <a:spLocks noChangeShapeType="1"/>
          </p:cNvSpPr>
          <p:nvPr/>
        </p:nvSpPr>
        <p:spPr bwMode="auto">
          <a:xfrm>
            <a:off x="5080001" y="3481754"/>
            <a:ext cx="5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>
            <a:off x="5080001" y="4800600"/>
            <a:ext cx="5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56" name="Line 84"/>
          <p:cNvSpPr>
            <a:spLocks noChangeShapeType="1"/>
          </p:cNvSpPr>
          <p:nvPr/>
        </p:nvSpPr>
        <p:spPr bwMode="auto">
          <a:xfrm>
            <a:off x="1117600" y="4853355"/>
            <a:ext cx="0" cy="2110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57" name="Line 85"/>
          <p:cNvSpPr>
            <a:spLocks noChangeShapeType="1"/>
          </p:cNvSpPr>
          <p:nvPr/>
        </p:nvSpPr>
        <p:spPr bwMode="auto">
          <a:xfrm>
            <a:off x="4978400" y="4853355"/>
            <a:ext cx="0" cy="2110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358" name="Rectangle 86"/>
          <p:cNvSpPr>
            <a:spLocks noChangeArrowheads="1"/>
          </p:cNvSpPr>
          <p:nvPr/>
        </p:nvSpPr>
        <p:spPr bwMode="auto">
          <a:xfrm>
            <a:off x="1134534" y="5394886"/>
            <a:ext cx="4167718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b="1" dirty="0"/>
              <a:t>TOMAR LAS DEBIDAS PRE CAUCIONES AL REALIZAR LA EXCAVACION </a:t>
            </a:r>
          </a:p>
          <a:p>
            <a:pPr eaLnBrk="0" hangingPunct="0">
              <a:spcBef>
                <a:spcPct val="50000"/>
              </a:spcBef>
            </a:pPr>
            <a:endParaRPr lang="es-ES_tradnl" sz="1000" b="1" dirty="0"/>
          </a:p>
        </p:txBody>
      </p:sp>
      <p:sp>
        <p:nvSpPr>
          <p:cNvPr id="54359" name="Rectangle 87"/>
          <p:cNvSpPr>
            <a:spLocks noChangeArrowheads="1"/>
          </p:cNvSpPr>
          <p:nvPr/>
        </p:nvSpPr>
        <p:spPr bwMode="auto">
          <a:xfrm>
            <a:off x="4275667" y="1217736"/>
            <a:ext cx="84666" cy="967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500694" y="5786454"/>
            <a:ext cx="3500430" cy="5787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79375" tIns="39688" rIns="79375" bIns="39688">
            <a:spAutoFit/>
          </a:bodyPr>
          <a:lstStyle/>
          <a:p>
            <a:pPr algn="ctr" defTabSz="5588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1800" b="1" dirty="0" smtClean="0">
                <a:latin typeface="Arial" charset="0"/>
              </a:rPr>
              <a:t>AISLACIÓN </a:t>
            </a:r>
            <a:r>
              <a:rPr lang="es-ES_tradnl" sz="1800" b="1" dirty="0">
                <a:latin typeface="Arial" charset="0"/>
              </a:rPr>
              <a:t>Y ANCLAJES     ANODOS DE SACRIFICIO   </a:t>
            </a:r>
          </a:p>
        </p:txBody>
      </p:sp>
      <p:sp>
        <p:nvSpPr>
          <p:cNvPr id="55310" name="Rectangle 14" descr="Diagonal hacia arriba clara"/>
          <p:cNvSpPr>
            <a:spLocks noChangeArrowheads="1"/>
          </p:cNvSpPr>
          <p:nvPr/>
        </p:nvSpPr>
        <p:spPr bwMode="auto">
          <a:xfrm>
            <a:off x="2662767" y="1496958"/>
            <a:ext cx="423333" cy="76933"/>
          </a:xfrm>
          <a:prstGeom prst="rect">
            <a:avLst/>
          </a:prstGeom>
          <a:pattFill prst="ltUpDi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2552700" y="1582682"/>
            <a:ext cx="643467" cy="0"/>
          </a:xfrm>
          <a:prstGeom prst="line">
            <a:avLst/>
          </a:prstGeom>
          <a:noFill/>
          <a:ln w="101600">
            <a:solidFill>
              <a:srgbClr val="86868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V="1">
            <a:off x="3194050" y="619925"/>
            <a:ext cx="590550" cy="1058374"/>
          </a:xfrm>
          <a:prstGeom prst="line">
            <a:avLst/>
          </a:prstGeom>
          <a:noFill/>
          <a:ln w="101600">
            <a:solidFill>
              <a:srgbClr val="86868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5124452" y="874903"/>
            <a:ext cx="806449" cy="608867"/>
          </a:xfrm>
          <a:prstGeom prst="parallelogram">
            <a:avLst>
              <a:gd name="adj" fmla="val 76292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4658785" y="1392548"/>
            <a:ext cx="639234" cy="9561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4474634" y="823247"/>
            <a:ext cx="184151" cy="6649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16" name="Rectangle 20" descr="Confeti grande"/>
          <p:cNvSpPr>
            <a:spLocks noChangeArrowheads="1"/>
          </p:cNvSpPr>
          <p:nvPr/>
        </p:nvSpPr>
        <p:spPr bwMode="auto">
          <a:xfrm>
            <a:off x="2097618" y="1582682"/>
            <a:ext cx="5670549" cy="190134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17" name="Rectangle 21" descr="Zigzag"/>
          <p:cNvSpPr>
            <a:spLocks noChangeArrowheads="1"/>
          </p:cNvSpPr>
          <p:nvPr/>
        </p:nvSpPr>
        <p:spPr bwMode="auto">
          <a:xfrm>
            <a:off x="4127500" y="1496958"/>
            <a:ext cx="1610784" cy="76933"/>
          </a:xfrm>
          <a:prstGeom prst="rect">
            <a:avLst/>
          </a:prstGeom>
          <a:pattFill prst="zigZ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4474633" y="822148"/>
            <a:ext cx="0" cy="6649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4658784" y="823247"/>
            <a:ext cx="0" cy="56930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4658785" y="1392548"/>
            <a:ext cx="54821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4474634" y="1488164"/>
            <a:ext cx="8233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V="1">
            <a:off x="5207000" y="869407"/>
            <a:ext cx="548217" cy="52204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flipV="1">
            <a:off x="5298018" y="870505"/>
            <a:ext cx="641349" cy="6176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4110567" y="823247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5298018" y="87050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26" name="AutoShape 30"/>
          <p:cNvSpPr>
            <a:spLocks noChangeArrowheads="1"/>
          </p:cNvSpPr>
          <p:nvPr/>
        </p:nvSpPr>
        <p:spPr bwMode="auto">
          <a:xfrm>
            <a:off x="2755900" y="1448600"/>
            <a:ext cx="239184" cy="30773"/>
          </a:xfrm>
          <a:prstGeom prst="octagon">
            <a:avLst>
              <a:gd name="adj" fmla="val 2928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>
            <a:off x="2095500" y="1582682"/>
            <a:ext cx="56726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2846917" y="1401341"/>
            <a:ext cx="57150" cy="2967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5990887" y="1057812"/>
            <a:ext cx="2103966" cy="31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000" dirty="0"/>
              <a:t> Placa aislante</a:t>
            </a:r>
          </a:p>
          <a:p>
            <a:pPr defTabSz="739775"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000" dirty="0"/>
              <a:t> 200 x 200 </a:t>
            </a:r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>
            <a:off x="5939367" y="1392548"/>
            <a:ext cx="11874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 flipH="1">
            <a:off x="5664202" y="1391450"/>
            <a:ext cx="275166" cy="956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1016001" y="625763"/>
            <a:ext cx="2925234" cy="23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50000"/>
              </a:spcBef>
            </a:pPr>
            <a:r>
              <a:rPr lang="es-ES_tradnl" sz="1000" dirty="0"/>
              <a:t>Zuncho de material sintético</a:t>
            </a:r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 flipV="1">
            <a:off x="1183217" y="817751"/>
            <a:ext cx="2347383" cy="54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1458385" y="913795"/>
            <a:ext cx="1553634" cy="23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50000"/>
              </a:spcBef>
            </a:pPr>
            <a:r>
              <a:rPr lang="es-ES_tradnl" sz="1000" dirty="0"/>
              <a:t>Broca Ø ½ in.</a:t>
            </a:r>
          </a:p>
        </p:txBody>
      </p:sp>
      <p:sp>
        <p:nvSpPr>
          <p:cNvPr id="55335" name="Line 39"/>
          <p:cNvSpPr>
            <a:spLocks noChangeShapeType="1"/>
          </p:cNvSpPr>
          <p:nvPr/>
        </p:nvSpPr>
        <p:spPr bwMode="auto">
          <a:xfrm>
            <a:off x="1549402" y="1107897"/>
            <a:ext cx="118956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>
            <a:off x="2736851" y="1106799"/>
            <a:ext cx="91016" cy="2846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857225" y="1191492"/>
            <a:ext cx="1881744" cy="23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550" tIns="41275" rIns="82550" bIns="41275">
            <a:spAutoFit/>
          </a:bodyPr>
          <a:lstStyle/>
          <a:p>
            <a:pPr defTabSz="739775" eaLnBrk="0" hangingPunct="0">
              <a:spcBef>
                <a:spcPct val="50000"/>
              </a:spcBef>
            </a:pPr>
            <a:r>
              <a:rPr lang="es-ES_tradnl" sz="1000" dirty="0" smtClean="0"/>
              <a:t>Arandela 50 </a:t>
            </a:r>
            <a:r>
              <a:rPr lang="es-ES_tradnl" sz="1000" dirty="0"/>
              <a:t>x 50 x 6</a:t>
            </a:r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>
            <a:off x="1549400" y="1439807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39" name="Line 43"/>
          <p:cNvSpPr>
            <a:spLocks noChangeShapeType="1"/>
          </p:cNvSpPr>
          <p:nvPr/>
        </p:nvSpPr>
        <p:spPr bwMode="auto">
          <a:xfrm>
            <a:off x="2463801" y="1439807"/>
            <a:ext cx="182034" cy="48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40" name="Rectangle 44"/>
          <p:cNvSpPr>
            <a:spLocks noChangeArrowheads="1"/>
          </p:cNvSpPr>
          <p:nvPr/>
        </p:nvSpPr>
        <p:spPr bwMode="auto">
          <a:xfrm>
            <a:off x="6375401" y="2993781"/>
            <a:ext cx="2336800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000"/>
              <a:t> Placa aislante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000"/>
              <a:t> 200 x 200 </a:t>
            </a:r>
          </a:p>
        </p:txBody>
      </p:sp>
      <p:sp>
        <p:nvSpPr>
          <p:cNvPr id="55341" name="Rectangle 45"/>
          <p:cNvSpPr>
            <a:spLocks noChangeArrowheads="1"/>
          </p:cNvSpPr>
          <p:nvPr/>
        </p:nvSpPr>
        <p:spPr bwMode="auto">
          <a:xfrm>
            <a:off x="2895601" y="277025"/>
            <a:ext cx="43688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/>
              <a:t>ANCLAJE DE TANQUE   DETALLE</a:t>
            </a:r>
          </a:p>
        </p:txBody>
      </p:sp>
      <p:sp>
        <p:nvSpPr>
          <p:cNvPr id="55342" name="Rectangle 46"/>
          <p:cNvSpPr>
            <a:spLocks noChangeArrowheads="1"/>
          </p:cNvSpPr>
          <p:nvPr/>
        </p:nvSpPr>
        <p:spPr bwMode="auto">
          <a:xfrm>
            <a:off x="2514601" y="1916833"/>
            <a:ext cx="43688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/>
              <a:t>ALTERNATIVA SIN UTILIZAR ZUNCHOS</a:t>
            </a:r>
          </a:p>
        </p:txBody>
      </p:sp>
      <p:sp>
        <p:nvSpPr>
          <p:cNvPr id="55343" name="Rectangle 47"/>
          <p:cNvSpPr>
            <a:spLocks noChangeArrowheads="1"/>
          </p:cNvSpPr>
          <p:nvPr/>
        </p:nvSpPr>
        <p:spPr bwMode="auto">
          <a:xfrm>
            <a:off x="6299201" y="2611316"/>
            <a:ext cx="2336800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000"/>
              <a:t> Placa aislante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000"/>
              <a:t> 100 x 100 </a:t>
            </a:r>
          </a:p>
        </p:txBody>
      </p:sp>
      <p:sp>
        <p:nvSpPr>
          <p:cNvPr id="55344" name="Line 48"/>
          <p:cNvSpPr>
            <a:spLocks noChangeShapeType="1"/>
          </p:cNvSpPr>
          <p:nvPr/>
        </p:nvSpPr>
        <p:spPr bwMode="auto">
          <a:xfrm flipV="1">
            <a:off x="4383618" y="2596038"/>
            <a:ext cx="0" cy="1417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45" name="Rectangle 49"/>
          <p:cNvSpPr>
            <a:spLocks noChangeArrowheads="1"/>
          </p:cNvSpPr>
          <p:nvPr/>
        </p:nvSpPr>
        <p:spPr bwMode="auto">
          <a:xfrm>
            <a:off x="2738967" y="3071923"/>
            <a:ext cx="1187451" cy="9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46" name="AutoShape 50"/>
          <p:cNvSpPr>
            <a:spLocks noChangeArrowheads="1"/>
          </p:cNvSpPr>
          <p:nvPr/>
        </p:nvSpPr>
        <p:spPr bwMode="auto">
          <a:xfrm>
            <a:off x="3744385" y="2976305"/>
            <a:ext cx="548216" cy="190134"/>
          </a:xfrm>
          <a:prstGeom prst="parallelogram">
            <a:avLst>
              <a:gd name="adj" fmla="val 74848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47" name="Line 51"/>
          <p:cNvSpPr>
            <a:spLocks noChangeShapeType="1"/>
          </p:cNvSpPr>
          <p:nvPr/>
        </p:nvSpPr>
        <p:spPr bwMode="auto">
          <a:xfrm flipV="1">
            <a:off x="4017435" y="2547681"/>
            <a:ext cx="732366" cy="956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48" name="Line 52"/>
          <p:cNvSpPr>
            <a:spLocks noChangeShapeType="1"/>
          </p:cNvSpPr>
          <p:nvPr/>
        </p:nvSpPr>
        <p:spPr bwMode="auto">
          <a:xfrm flipV="1">
            <a:off x="5024968" y="2454264"/>
            <a:ext cx="1005417" cy="945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49" name="Line 53"/>
          <p:cNvSpPr>
            <a:spLocks noChangeShapeType="1"/>
          </p:cNvSpPr>
          <p:nvPr/>
        </p:nvSpPr>
        <p:spPr bwMode="auto">
          <a:xfrm flipV="1">
            <a:off x="5846233" y="2454263"/>
            <a:ext cx="0" cy="5693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55350" name="Rectangle 54"/>
          <p:cNvSpPr>
            <a:spLocks noChangeArrowheads="1"/>
          </p:cNvSpPr>
          <p:nvPr/>
        </p:nvSpPr>
        <p:spPr bwMode="auto">
          <a:xfrm>
            <a:off x="4110568" y="2976306"/>
            <a:ext cx="182034" cy="9561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51" name="Freeform 55"/>
          <p:cNvSpPr>
            <a:spLocks/>
          </p:cNvSpPr>
          <p:nvPr/>
        </p:nvSpPr>
        <p:spPr bwMode="auto">
          <a:xfrm>
            <a:off x="4749801" y="2454263"/>
            <a:ext cx="277284" cy="220906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0" y="64"/>
              </a:cxn>
              <a:cxn ang="0">
                <a:pos x="0" y="48"/>
              </a:cxn>
              <a:cxn ang="0">
                <a:pos x="0" y="32"/>
              </a:cxn>
              <a:cxn ang="0">
                <a:pos x="0" y="16"/>
              </a:cxn>
              <a:cxn ang="0">
                <a:pos x="0" y="0"/>
              </a:cxn>
              <a:cxn ang="0">
                <a:pos x="27" y="5"/>
              </a:cxn>
              <a:cxn ang="0">
                <a:pos x="37" y="21"/>
              </a:cxn>
              <a:cxn ang="0">
                <a:pos x="65" y="43"/>
              </a:cxn>
              <a:cxn ang="0">
                <a:pos x="65" y="59"/>
              </a:cxn>
              <a:cxn ang="0">
                <a:pos x="65" y="75"/>
              </a:cxn>
              <a:cxn ang="0">
                <a:pos x="65" y="91"/>
              </a:cxn>
              <a:cxn ang="0">
                <a:pos x="74" y="108"/>
              </a:cxn>
              <a:cxn ang="0">
                <a:pos x="92" y="129"/>
              </a:cxn>
              <a:cxn ang="0">
                <a:pos x="102" y="151"/>
              </a:cxn>
              <a:cxn ang="0">
                <a:pos x="102" y="167"/>
              </a:cxn>
              <a:cxn ang="0">
                <a:pos x="111" y="183"/>
              </a:cxn>
              <a:cxn ang="0">
                <a:pos x="130" y="200"/>
              </a:cxn>
              <a:cxn ang="0">
                <a:pos x="130" y="183"/>
              </a:cxn>
              <a:cxn ang="0">
                <a:pos x="130" y="167"/>
              </a:cxn>
              <a:cxn ang="0">
                <a:pos x="130" y="151"/>
              </a:cxn>
              <a:cxn ang="0">
                <a:pos x="130" y="135"/>
              </a:cxn>
              <a:cxn ang="0">
                <a:pos x="130" y="118"/>
              </a:cxn>
            </a:cxnLst>
            <a:rect l="0" t="0" r="r" b="b"/>
            <a:pathLst>
              <a:path w="131" h="201">
                <a:moveTo>
                  <a:pt x="0" y="86"/>
                </a:moveTo>
                <a:lnTo>
                  <a:pt x="0" y="64"/>
                </a:lnTo>
                <a:lnTo>
                  <a:pt x="0" y="48"/>
                </a:lnTo>
                <a:lnTo>
                  <a:pt x="0" y="32"/>
                </a:lnTo>
                <a:lnTo>
                  <a:pt x="0" y="16"/>
                </a:lnTo>
                <a:lnTo>
                  <a:pt x="0" y="0"/>
                </a:lnTo>
                <a:lnTo>
                  <a:pt x="27" y="5"/>
                </a:lnTo>
                <a:lnTo>
                  <a:pt x="37" y="21"/>
                </a:lnTo>
                <a:lnTo>
                  <a:pt x="65" y="43"/>
                </a:lnTo>
                <a:lnTo>
                  <a:pt x="65" y="59"/>
                </a:lnTo>
                <a:lnTo>
                  <a:pt x="65" y="75"/>
                </a:lnTo>
                <a:lnTo>
                  <a:pt x="65" y="91"/>
                </a:lnTo>
                <a:lnTo>
                  <a:pt x="74" y="108"/>
                </a:lnTo>
                <a:lnTo>
                  <a:pt x="92" y="129"/>
                </a:lnTo>
                <a:lnTo>
                  <a:pt x="102" y="151"/>
                </a:lnTo>
                <a:lnTo>
                  <a:pt x="102" y="167"/>
                </a:lnTo>
                <a:lnTo>
                  <a:pt x="111" y="183"/>
                </a:lnTo>
                <a:lnTo>
                  <a:pt x="130" y="200"/>
                </a:lnTo>
                <a:lnTo>
                  <a:pt x="130" y="183"/>
                </a:lnTo>
                <a:lnTo>
                  <a:pt x="130" y="167"/>
                </a:lnTo>
                <a:lnTo>
                  <a:pt x="130" y="151"/>
                </a:lnTo>
                <a:lnTo>
                  <a:pt x="130" y="135"/>
                </a:lnTo>
                <a:lnTo>
                  <a:pt x="130" y="1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5352" name="Rectangle 56"/>
          <p:cNvSpPr>
            <a:spLocks noChangeArrowheads="1"/>
          </p:cNvSpPr>
          <p:nvPr/>
        </p:nvSpPr>
        <p:spPr bwMode="auto">
          <a:xfrm>
            <a:off x="2846918" y="3032358"/>
            <a:ext cx="880533" cy="3077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53" name="Rectangle 57"/>
          <p:cNvSpPr>
            <a:spLocks noChangeArrowheads="1"/>
          </p:cNvSpPr>
          <p:nvPr/>
        </p:nvSpPr>
        <p:spPr bwMode="auto">
          <a:xfrm>
            <a:off x="3119967" y="2794965"/>
            <a:ext cx="332317" cy="780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54" name="Rectangle 58" descr="Confeti grande"/>
          <p:cNvSpPr>
            <a:spLocks noChangeArrowheads="1"/>
          </p:cNvSpPr>
          <p:nvPr/>
        </p:nvSpPr>
        <p:spPr bwMode="auto">
          <a:xfrm>
            <a:off x="2372784" y="3166441"/>
            <a:ext cx="4572000" cy="142875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55" name="Line 59"/>
          <p:cNvSpPr>
            <a:spLocks noChangeShapeType="1"/>
          </p:cNvSpPr>
          <p:nvPr/>
        </p:nvSpPr>
        <p:spPr bwMode="auto">
          <a:xfrm>
            <a:off x="2372784" y="3166439"/>
            <a:ext cx="457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56" name="Rectangle 60"/>
          <p:cNvSpPr>
            <a:spLocks noChangeArrowheads="1"/>
          </p:cNvSpPr>
          <p:nvPr/>
        </p:nvSpPr>
        <p:spPr bwMode="auto">
          <a:xfrm>
            <a:off x="2937934" y="2890580"/>
            <a:ext cx="698500" cy="1241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57" name="AutoShape 61"/>
          <p:cNvSpPr>
            <a:spLocks noChangeArrowheads="1"/>
          </p:cNvSpPr>
          <p:nvPr/>
        </p:nvSpPr>
        <p:spPr bwMode="auto">
          <a:xfrm>
            <a:off x="2937934" y="2890580"/>
            <a:ext cx="148167" cy="124192"/>
          </a:xfrm>
          <a:prstGeom prst="octagon">
            <a:avLst>
              <a:gd name="adj" fmla="val 2928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58" name="AutoShape 62"/>
          <p:cNvSpPr>
            <a:spLocks noChangeArrowheads="1"/>
          </p:cNvSpPr>
          <p:nvPr/>
        </p:nvSpPr>
        <p:spPr bwMode="auto">
          <a:xfrm>
            <a:off x="3486151" y="2890580"/>
            <a:ext cx="150282" cy="124192"/>
          </a:xfrm>
          <a:prstGeom prst="octagon">
            <a:avLst>
              <a:gd name="adj" fmla="val 2928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59" name="AutoShape 63"/>
          <p:cNvSpPr>
            <a:spLocks noChangeArrowheads="1"/>
          </p:cNvSpPr>
          <p:nvPr/>
        </p:nvSpPr>
        <p:spPr bwMode="auto">
          <a:xfrm>
            <a:off x="3119967" y="2890580"/>
            <a:ext cx="332317" cy="124192"/>
          </a:xfrm>
          <a:prstGeom prst="octagon">
            <a:avLst>
              <a:gd name="adj" fmla="val 22894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60" name="Rectangle 64" descr="Diagonal hacia arriba clara"/>
          <p:cNvSpPr>
            <a:spLocks noChangeArrowheads="1"/>
          </p:cNvSpPr>
          <p:nvPr/>
        </p:nvSpPr>
        <p:spPr bwMode="auto">
          <a:xfrm>
            <a:off x="4400550" y="2985098"/>
            <a:ext cx="1428750" cy="78032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61" name="Line 65"/>
          <p:cNvSpPr>
            <a:spLocks noChangeShapeType="1"/>
          </p:cNvSpPr>
          <p:nvPr/>
        </p:nvSpPr>
        <p:spPr bwMode="auto">
          <a:xfrm>
            <a:off x="5207000" y="2834531"/>
            <a:ext cx="0" cy="945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62" name="Line 66"/>
          <p:cNvSpPr>
            <a:spLocks noChangeShapeType="1"/>
          </p:cNvSpPr>
          <p:nvPr/>
        </p:nvSpPr>
        <p:spPr bwMode="auto">
          <a:xfrm flipH="1">
            <a:off x="2738967" y="3166439"/>
            <a:ext cx="12784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63" name="Line 67"/>
          <p:cNvSpPr>
            <a:spLocks noChangeShapeType="1"/>
          </p:cNvSpPr>
          <p:nvPr/>
        </p:nvSpPr>
        <p:spPr bwMode="auto">
          <a:xfrm flipH="1">
            <a:off x="2738967" y="3071922"/>
            <a:ext cx="10964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64" name="Line 68"/>
          <p:cNvSpPr>
            <a:spLocks noChangeShapeType="1"/>
          </p:cNvSpPr>
          <p:nvPr/>
        </p:nvSpPr>
        <p:spPr bwMode="auto">
          <a:xfrm>
            <a:off x="2738967" y="3071923"/>
            <a:ext cx="0" cy="945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65" name="Line 69"/>
          <p:cNvSpPr>
            <a:spLocks noChangeShapeType="1"/>
          </p:cNvSpPr>
          <p:nvPr/>
        </p:nvSpPr>
        <p:spPr bwMode="auto">
          <a:xfrm>
            <a:off x="4292600" y="2929047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66" name="Line 70"/>
          <p:cNvSpPr>
            <a:spLocks noChangeShapeType="1"/>
          </p:cNvSpPr>
          <p:nvPr/>
        </p:nvSpPr>
        <p:spPr bwMode="auto">
          <a:xfrm flipH="1">
            <a:off x="4199466" y="2834530"/>
            <a:ext cx="1007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67" name="Line 71"/>
          <p:cNvSpPr>
            <a:spLocks noChangeShapeType="1"/>
          </p:cNvSpPr>
          <p:nvPr/>
        </p:nvSpPr>
        <p:spPr bwMode="auto">
          <a:xfrm flipH="1">
            <a:off x="3833285" y="2834530"/>
            <a:ext cx="366183" cy="2373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68" name="Line 72"/>
          <p:cNvSpPr>
            <a:spLocks noChangeShapeType="1"/>
          </p:cNvSpPr>
          <p:nvPr/>
        </p:nvSpPr>
        <p:spPr bwMode="auto">
          <a:xfrm>
            <a:off x="2921001" y="2454262"/>
            <a:ext cx="155363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69" name="Line 73"/>
          <p:cNvSpPr>
            <a:spLocks noChangeShapeType="1"/>
          </p:cNvSpPr>
          <p:nvPr/>
        </p:nvSpPr>
        <p:spPr bwMode="auto">
          <a:xfrm>
            <a:off x="4474635" y="2454262"/>
            <a:ext cx="275166" cy="3319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70" name="Rectangle 74" descr="Zigzag"/>
          <p:cNvSpPr>
            <a:spLocks noChangeArrowheads="1"/>
          </p:cNvSpPr>
          <p:nvPr/>
        </p:nvSpPr>
        <p:spPr bwMode="auto">
          <a:xfrm>
            <a:off x="4309533" y="2937839"/>
            <a:ext cx="1246717" cy="29674"/>
          </a:xfrm>
          <a:prstGeom prst="rect">
            <a:avLst/>
          </a:prstGeom>
          <a:pattFill prst="zigZ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71" name="Rectangle 75" descr="Zigzag"/>
          <p:cNvSpPr>
            <a:spLocks noChangeArrowheads="1"/>
          </p:cNvSpPr>
          <p:nvPr/>
        </p:nvSpPr>
        <p:spPr bwMode="auto">
          <a:xfrm>
            <a:off x="4127500" y="3080715"/>
            <a:ext cx="2252133" cy="76933"/>
          </a:xfrm>
          <a:prstGeom prst="rect">
            <a:avLst/>
          </a:prstGeom>
          <a:pattFill prst="zigZ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72" name="Rectangle 76"/>
          <p:cNvSpPr>
            <a:spLocks noChangeArrowheads="1"/>
          </p:cNvSpPr>
          <p:nvPr/>
        </p:nvSpPr>
        <p:spPr bwMode="auto">
          <a:xfrm>
            <a:off x="1824568" y="2420888"/>
            <a:ext cx="1553634" cy="23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50000"/>
              </a:spcBef>
            </a:pPr>
            <a:r>
              <a:rPr lang="es-ES_tradnl" sz="1000" dirty="0"/>
              <a:t>Broca Ø ½ in.</a:t>
            </a:r>
          </a:p>
        </p:txBody>
      </p:sp>
      <p:sp>
        <p:nvSpPr>
          <p:cNvPr id="55373" name="Line 77"/>
          <p:cNvSpPr>
            <a:spLocks noChangeShapeType="1"/>
          </p:cNvSpPr>
          <p:nvPr/>
        </p:nvSpPr>
        <p:spPr bwMode="auto">
          <a:xfrm>
            <a:off x="1913467" y="2644396"/>
            <a:ext cx="11874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74" name="Line 78"/>
          <p:cNvSpPr>
            <a:spLocks noChangeShapeType="1"/>
          </p:cNvSpPr>
          <p:nvPr/>
        </p:nvSpPr>
        <p:spPr bwMode="auto">
          <a:xfrm>
            <a:off x="3100918" y="2643297"/>
            <a:ext cx="184149" cy="1417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75" name="Line 79"/>
          <p:cNvSpPr>
            <a:spLocks noChangeShapeType="1"/>
          </p:cNvSpPr>
          <p:nvPr/>
        </p:nvSpPr>
        <p:spPr bwMode="auto">
          <a:xfrm>
            <a:off x="6303435" y="2929047"/>
            <a:ext cx="118956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76" name="Line 80"/>
          <p:cNvSpPr>
            <a:spLocks noChangeShapeType="1"/>
          </p:cNvSpPr>
          <p:nvPr/>
        </p:nvSpPr>
        <p:spPr bwMode="auto">
          <a:xfrm flipH="1">
            <a:off x="5939367" y="2929048"/>
            <a:ext cx="364067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77" name="Line 81"/>
          <p:cNvSpPr>
            <a:spLocks noChangeShapeType="1"/>
          </p:cNvSpPr>
          <p:nvPr/>
        </p:nvSpPr>
        <p:spPr bwMode="auto">
          <a:xfrm>
            <a:off x="6303435" y="2548780"/>
            <a:ext cx="118956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78" name="Line 82"/>
          <p:cNvSpPr>
            <a:spLocks noChangeShapeType="1"/>
          </p:cNvSpPr>
          <p:nvPr/>
        </p:nvSpPr>
        <p:spPr bwMode="auto">
          <a:xfrm flipH="1">
            <a:off x="5573185" y="2547682"/>
            <a:ext cx="730249" cy="333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79" name="Line 83"/>
          <p:cNvSpPr>
            <a:spLocks noChangeShapeType="1"/>
          </p:cNvSpPr>
          <p:nvPr/>
        </p:nvSpPr>
        <p:spPr bwMode="auto">
          <a:xfrm flipV="1">
            <a:off x="5573184" y="2738913"/>
            <a:ext cx="0" cy="2373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80" name="Line 84"/>
          <p:cNvSpPr>
            <a:spLocks noChangeShapeType="1"/>
          </p:cNvSpPr>
          <p:nvPr/>
        </p:nvSpPr>
        <p:spPr bwMode="auto">
          <a:xfrm flipH="1">
            <a:off x="4290485" y="2738913"/>
            <a:ext cx="128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81" name="Line 85"/>
          <p:cNvSpPr>
            <a:spLocks noChangeShapeType="1"/>
          </p:cNvSpPr>
          <p:nvPr/>
        </p:nvSpPr>
        <p:spPr bwMode="auto">
          <a:xfrm flipV="1">
            <a:off x="4292600" y="2737814"/>
            <a:ext cx="0" cy="956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82" name="Line 86"/>
          <p:cNvSpPr>
            <a:spLocks noChangeShapeType="1"/>
          </p:cNvSpPr>
          <p:nvPr/>
        </p:nvSpPr>
        <p:spPr bwMode="auto">
          <a:xfrm flipH="1">
            <a:off x="3924300" y="2929047"/>
            <a:ext cx="366184" cy="2373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83" name="Rectangle 87"/>
          <p:cNvSpPr>
            <a:spLocks noChangeArrowheads="1"/>
          </p:cNvSpPr>
          <p:nvPr/>
        </p:nvSpPr>
        <p:spPr bwMode="auto">
          <a:xfrm>
            <a:off x="2372785" y="2216871"/>
            <a:ext cx="2559050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550" tIns="41275" rIns="82550" bIns="41275">
            <a:spAutoFit/>
          </a:bodyPr>
          <a:lstStyle/>
          <a:p>
            <a:pPr defTabSz="739775" eaLnBrk="0" hangingPunct="0">
              <a:spcBef>
                <a:spcPct val="50000"/>
              </a:spcBef>
            </a:pPr>
            <a:r>
              <a:rPr lang="es-ES_tradnl" sz="1000" dirty="0"/>
              <a:t>Planchuela  60 x </a:t>
            </a:r>
            <a:r>
              <a:rPr lang="es-ES_tradnl" sz="1000" dirty="0" smtClean="0"/>
              <a:t>6 conformada</a:t>
            </a:r>
            <a:endParaRPr lang="es-ES_tradnl" sz="1000" dirty="0"/>
          </a:p>
          <a:p>
            <a:pPr defTabSz="739775" eaLnBrk="0" hangingPunct="0">
              <a:spcBef>
                <a:spcPct val="50000"/>
              </a:spcBef>
            </a:pPr>
            <a:endParaRPr lang="es-ES_tradnl" sz="1000" dirty="0"/>
          </a:p>
        </p:txBody>
      </p:sp>
      <p:sp>
        <p:nvSpPr>
          <p:cNvPr id="55384" name="AutoShape 88" descr="Zigzag"/>
          <p:cNvSpPr>
            <a:spLocks noChangeArrowheads="1"/>
          </p:cNvSpPr>
          <p:nvPr/>
        </p:nvSpPr>
        <p:spPr bwMode="auto">
          <a:xfrm>
            <a:off x="4364567" y="4282954"/>
            <a:ext cx="457200" cy="284651"/>
          </a:xfrm>
          <a:prstGeom prst="parallelogram">
            <a:avLst>
              <a:gd name="adj" fmla="val 48593"/>
            </a:avLst>
          </a:prstGeom>
          <a:pattFill prst="zigZag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85" name="Rectangle 89" descr="Zigzag"/>
          <p:cNvSpPr>
            <a:spLocks noChangeArrowheads="1"/>
          </p:cNvSpPr>
          <p:nvPr/>
        </p:nvSpPr>
        <p:spPr bwMode="auto">
          <a:xfrm>
            <a:off x="3175001" y="4282953"/>
            <a:ext cx="182034" cy="237392"/>
          </a:xfrm>
          <a:prstGeom prst="rect">
            <a:avLst/>
          </a:prstGeom>
          <a:pattFill prst="zigZag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86" name="Rectangle 90" descr="Zigzag"/>
          <p:cNvSpPr>
            <a:spLocks noChangeArrowheads="1"/>
          </p:cNvSpPr>
          <p:nvPr/>
        </p:nvSpPr>
        <p:spPr bwMode="auto">
          <a:xfrm>
            <a:off x="3175001" y="4425830"/>
            <a:ext cx="1462617" cy="94517"/>
          </a:xfrm>
          <a:prstGeom prst="rect">
            <a:avLst/>
          </a:prstGeom>
          <a:pattFill prst="zigZag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87" name="Rectangle 91"/>
          <p:cNvSpPr>
            <a:spLocks noChangeArrowheads="1"/>
          </p:cNvSpPr>
          <p:nvPr/>
        </p:nvSpPr>
        <p:spPr bwMode="auto">
          <a:xfrm>
            <a:off x="2992967" y="3855428"/>
            <a:ext cx="182034" cy="664919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88" name="Rectangle 92"/>
          <p:cNvSpPr>
            <a:spLocks noChangeArrowheads="1"/>
          </p:cNvSpPr>
          <p:nvPr/>
        </p:nvSpPr>
        <p:spPr bwMode="auto">
          <a:xfrm>
            <a:off x="2992966" y="4520346"/>
            <a:ext cx="1735667" cy="95616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89" name="Rectangle 93"/>
          <p:cNvSpPr>
            <a:spLocks noChangeArrowheads="1"/>
          </p:cNvSpPr>
          <p:nvPr/>
        </p:nvSpPr>
        <p:spPr bwMode="auto">
          <a:xfrm>
            <a:off x="3175001" y="3717033"/>
            <a:ext cx="1919817" cy="5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50000"/>
              </a:spcBef>
            </a:pPr>
            <a:r>
              <a:rPr lang="es-ES_tradnl" sz="1000" dirty="0"/>
              <a:t>Planchuela  60 x 6 </a:t>
            </a:r>
          </a:p>
          <a:p>
            <a:pPr defTabSz="739775"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1000" dirty="0"/>
              <a:t>conformada</a:t>
            </a:r>
          </a:p>
          <a:p>
            <a:pPr defTabSz="739775" eaLnBrk="0" hangingPunct="0">
              <a:spcBef>
                <a:spcPct val="50000"/>
              </a:spcBef>
            </a:pPr>
            <a:endParaRPr lang="es-ES_tradnl" sz="1000" dirty="0"/>
          </a:p>
        </p:txBody>
      </p:sp>
      <p:sp>
        <p:nvSpPr>
          <p:cNvPr id="55390" name="Rectangle 94"/>
          <p:cNvSpPr>
            <a:spLocks noChangeArrowheads="1"/>
          </p:cNvSpPr>
          <p:nvPr/>
        </p:nvSpPr>
        <p:spPr bwMode="auto">
          <a:xfrm>
            <a:off x="5552018" y="3789040"/>
            <a:ext cx="1555749" cy="31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000" dirty="0"/>
              <a:t> Placa aislante</a:t>
            </a:r>
          </a:p>
          <a:p>
            <a:pPr defTabSz="739775"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000" dirty="0"/>
              <a:t> 100 x 100 </a:t>
            </a:r>
          </a:p>
        </p:txBody>
      </p:sp>
      <p:sp>
        <p:nvSpPr>
          <p:cNvPr id="55391" name="Rectangle 95" descr="Confeti grande"/>
          <p:cNvSpPr>
            <a:spLocks noChangeArrowheads="1"/>
          </p:cNvSpPr>
          <p:nvPr/>
        </p:nvSpPr>
        <p:spPr bwMode="auto">
          <a:xfrm>
            <a:off x="2078567" y="4710479"/>
            <a:ext cx="4296834" cy="237392"/>
          </a:xfrm>
          <a:prstGeom prst="rect">
            <a:avLst/>
          </a:prstGeom>
          <a:pattFill prst="lgConfetti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92" name="AutoShape 96"/>
          <p:cNvSpPr>
            <a:spLocks noChangeArrowheads="1"/>
          </p:cNvSpPr>
          <p:nvPr/>
        </p:nvSpPr>
        <p:spPr bwMode="auto">
          <a:xfrm>
            <a:off x="4546601" y="3855428"/>
            <a:ext cx="823384" cy="760535"/>
          </a:xfrm>
          <a:prstGeom prst="parallelogram">
            <a:avLst>
              <a:gd name="adj" fmla="val 66194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93" name="Line 97"/>
          <p:cNvSpPr>
            <a:spLocks noChangeShapeType="1"/>
          </p:cNvSpPr>
          <p:nvPr/>
        </p:nvSpPr>
        <p:spPr bwMode="auto">
          <a:xfrm>
            <a:off x="4912785" y="3569786"/>
            <a:ext cx="10054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94" name="Line 98"/>
          <p:cNvSpPr>
            <a:spLocks noChangeShapeType="1"/>
          </p:cNvSpPr>
          <p:nvPr/>
        </p:nvSpPr>
        <p:spPr bwMode="auto">
          <a:xfrm flipV="1">
            <a:off x="2990851" y="3855428"/>
            <a:ext cx="2116" cy="7605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95" name="Line 99"/>
          <p:cNvSpPr>
            <a:spLocks noChangeShapeType="1"/>
          </p:cNvSpPr>
          <p:nvPr/>
        </p:nvSpPr>
        <p:spPr bwMode="auto">
          <a:xfrm flipH="1">
            <a:off x="3170768" y="3855428"/>
            <a:ext cx="4233" cy="6649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96" name="Line 100"/>
          <p:cNvSpPr>
            <a:spLocks noChangeShapeType="1"/>
          </p:cNvSpPr>
          <p:nvPr/>
        </p:nvSpPr>
        <p:spPr bwMode="auto">
          <a:xfrm>
            <a:off x="3175000" y="4520346"/>
            <a:ext cx="1460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97" name="Line 101"/>
          <p:cNvSpPr>
            <a:spLocks noChangeShapeType="1"/>
          </p:cNvSpPr>
          <p:nvPr/>
        </p:nvSpPr>
        <p:spPr bwMode="auto">
          <a:xfrm flipH="1">
            <a:off x="4821767" y="3855428"/>
            <a:ext cx="548217" cy="7605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98" name="Line 102"/>
          <p:cNvSpPr>
            <a:spLocks noChangeShapeType="1"/>
          </p:cNvSpPr>
          <p:nvPr/>
        </p:nvSpPr>
        <p:spPr bwMode="auto">
          <a:xfrm>
            <a:off x="2986619" y="4663221"/>
            <a:ext cx="164676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99" name="Line 103"/>
          <p:cNvSpPr>
            <a:spLocks noChangeShapeType="1"/>
          </p:cNvSpPr>
          <p:nvPr/>
        </p:nvSpPr>
        <p:spPr bwMode="auto">
          <a:xfrm flipH="1">
            <a:off x="2442635" y="3569786"/>
            <a:ext cx="118956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00" name="Line 104"/>
          <p:cNvSpPr>
            <a:spLocks noChangeShapeType="1"/>
          </p:cNvSpPr>
          <p:nvPr/>
        </p:nvSpPr>
        <p:spPr bwMode="auto">
          <a:xfrm>
            <a:off x="2078567" y="4710479"/>
            <a:ext cx="42968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01" name="Rectangle 105" descr="Zigzag"/>
          <p:cNvSpPr>
            <a:spLocks noChangeArrowheads="1"/>
          </p:cNvSpPr>
          <p:nvPr/>
        </p:nvSpPr>
        <p:spPr bwMode="auto">
          <a:xfrm>
            <a:off x="2552702" y="4624755"/>
            <a:ext cx="2800350" cy="76933"/>
          </a:xfrm>
          <a:prstGeom prst="rect">
            <a:avLst/>
          </a:prstGeom>
          <a:pattFill prst="zigZ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02" name="Line 106"/>
          <p:cNvSpPr>
            <a:spLocks noChangeShapeType="1"/>
          </p:cNvSpPr>
          <p:nvPr/>
        </p:nvSpPr>
        <p:spPr bwMode="auto">
          <a:xfrm flipH="1">
            <a:off x="4633385" y="3855428"/>
            <a:ext cx="461433" cy="6649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03" name="Line 107"/>
          <p:cNvSpPr>
            <a:spLocks noChangeShapeType="1"/>
          </p:cNvSpPr>
          <p:nvPr/>
        </p:nvSpPr>
        <p:spPr bwMode="auto">
          <a:xfrm>
            <a:off x="3175001" y="4282953"/>
            <a:ext cx="1820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04" name="Line 108"/>
          <p:cNvSpPr>
            <a:spLocks noChangeShapeType="1"/>
          </p:cNvSpPr>
          <p:nvPr/>
        </p:nvSpPr>
        <p:spPr bwMode="auto">
          <a:xfrm>
            <a:off x="3357033" y="4282955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05" name="Line 109"/>
          <p:cNvSpPr>
            <a:spLocks noChangeShapeType="1"/>
          </p:cNvSpPr>
          <p:nvPr/>
        </p:nvSpPr>
        <p:spPr bwMode="auto">
          <a:xfrm>
            <a:off x="3354918" y="4425828"/>
            <a:ext cx="11006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06" name="Line 110"/>
          <p:cNvSpPr>
            <a:spLocks noChangeShapeType="1"/>
          </p:cNvSpPr>
          <p:nvPr/>
        </p:nvSpPr>
        <p:spPr bwMode="auto">
          <a:xfrm flipV="1">
            <a:off x="4455585" y="4282955"/>
            <a:ext cx="91016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07" name="Line 111"/>
          <p:cNvSpPr>
            <a:spLocks noChangeShapeType="1"/>
          </p:cNvSpPr>
          <p:nvPr/>
        </p:nvSpPr>
        <p:spPr bwMode="auto">
          <a:xfrm>
            <a:off x="4546601" y="4282953"/>
            <a:ext cx="27516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08" name="Rectangle 112" descr="Diagonal hacia arriba clara"/>
          <p:cNvSpPr>
            <a:spLocks noChangeArrowheads="1"/>
          </p:cNvSpPr>
          <p:nvPr/>
        </p:nvSpPr>
        <p:spPr bwMode="auto">
          <a:xfrm>
            <a:off x="3484034" y="4300538"/>
            <a:ext cx="846666" cy="107706"/>
          </a:xfrm>
          <a:prstGeom prst="rect">
            <a:avLst/>
          </a:prstGeom>
          <a:pattFill prst="ltUpDiag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09" name="Line 113"/>
          <p:cNvSpPr>
            <a:spLocks noChangeShapeType="1"/>
          </p:cNvSpPr>
          <p:nvPr/>
        </p:nvSpPr>
        <p:spPr bwMode="auto">
          <a:xfrm>
            <a:off x="5736167" y="4141177"/>
            <a:ext cx="100541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10" name="Line 114"/>
          <p:cNvSpPr>
            <a:spLocks noChangeShapeType="1"/>
          </p:cNvSpPr>
          <p:nvPr/>
        </p:nvSpPr>
        <p:spPr bwMode="auto">
          <a:xfrm flipH="1">
            <a:off x="4546601" y="4141178"/>
            <a:ext cx="1189566" cy="2846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11" name="Line 115"/>
          <p:cNvSpPr>
            <a:spLocks noChangeShapeType="1"/>
          </p:cNvSpPr>
          <p:nvPr/>
        </p:nvSpPr>
        <p:spPr bwMode="auto">
          <a:xfrm>
            <a:off x="3263901" y="4092819"/>
            <a:ext cx="15578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12" name="Line 116"/>
          <p:cNvSpPr>
            <a:spLocks noChangeShapeType="1"/>
          </p:cNvSpPr>
          <p:nvPr/>
        </p:nvSpPr>
        <p:spPr bwMode="auto">
          <a:xfrm>
            <a:off x="3266019" y="4092819"/>
            <a:ext cx="275166" cy="1901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13" name="Rectangle 117"/>
          <p:cNvSpPr>
            <a:spLocks noChangeArrowheads="1"/>
          </p:cNvSpPr>
          <p:nvPr/>
        </p:nvSpPr>
        <p:spPr bwMode="auto">
          <a:xfrm>
            <a:off x="5759451" y="4221089"/>
            <a:ext cx="1758949" cy="31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000" dirty="0"/>
              <a:t> Placa aislante</a:t>
            </a:r>
          </a:p>
          <a:p>
            <a:pPr defTabSz="739775"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1000" dirty="0"/>
              <a:t> 200 x 200 </a:t>
            </a:r>
          </a:p>
        </p:txBody>
      </p:sp>
      <p:sp>
        <p:nvSpPr>
          <p:cNvPr id="55414" name="Line 118"/>
          <p:cNvSpPr>
            <a:spLocks noChangeShapeType="1"/>
          </p:cNvSpPr>
          <p:nvPr/>
        </p:nvSpPr>
        <p:spPr bwMode="auto">
          <a:xfrm>
            <a:off x="5827185" y="4520346"/>
            <a:ext cx="109643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15" name="Line 119"/>
          <p:cNvSpPr>
            <a:spLocks noChangeShapeType="1"/>
          </p:cNvSpPr>
          <p:nvPr/>
        </p:nvSpPr>
        <p:spPr bwMode="auto">
          <a:xfrm flipH="1">
            <a:off x="5369984" y="4520346"/>
            <a:ext cx="457200" cy="956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16" name="Rectangle 120"/>
          <p:cNvSpPr>
            <a:spLocks noChangeArrowheads="1"/>
          </p:cNvSpPr>
          <p:nvPr/>
        </p:nvSpPr>
        <p:spPr bwMode="auto">
          <a:xfrm>
            <a:off x="1346200" y="4045562"/>
            <a:ext cx="1735667" cy="2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50000"/>
              </a:spcBef>
            </a:pPr>
            <a:r>
              <a:rPr lang="es-ES_tradnl" sz="1100" b="1"/>
              <a:t>VISTA FRONTAL</a:t>
            </a:r>
          </a:p>
        </p:txBody>
      </p:sp>
      <p:sp>
        <p:nvSpPr>
          <p:cNvPr id="55417" name="Rectangle 121"/>
          <p:cNvSpPr>
            <a:spLocks noChangeArrowheads="1"/>
          </p:cNvSpPr>
          <p:nvPr/>
        </p:nvSpPr>
        <p:spPr bwMode="auto">
          <a:xfrm>
            <a:off x="2773892" y="5247151"/>
            <a:ext cx="3659716" cy="103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s-ES_tradnl" sz="1000"/>
              <a:t>TANQUE     CANT.    PESO ( kg. )   TIPO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_tradnl" sz="1000"/>
              <a:t>   1 m³            1                 3               Mg.   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_tradnl" sz="1000"/>
              <a:t>   2 m³            2                 3               Mg.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_tradnl" sz="1000"/>
              <a:t>  7,3 m³          2                 4               Mg. </a:t>
            </a:r>
          </a:p>
        </p:txBody>
      </p:sp>
      <p:sp>
        <p:nvSpPr>
          <p:cNvPr id="55418" name="Rectangle 122"/>
          <p:cNvSpPr>
            <a:spLocks noChangeArrowheads="1"/>
          </p:cNvSpPr>
          <p:nvPr/>
        </p:nvSpPr>
        <p:spPr bwMode="auto">
          <a:xfrm>
            <a:off x="2689226" y="5255943"/>
            <a:ext cx="2452158" cy="10229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19" name="Line 123"/>
          <p:cNvSpPr>
            <a:spLocks noChangeShapeType="1"/>
          </p:cNvSpPr>
          <p:nvPr/>
        </p:nvSpPr>
        <p:spPr bwMode="auto">
          <a:xfrm>
            <a:off x="2672293" y="5458166"/>
            <a:ext cx="24764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20" name="Line 124"/>
          <p:cNvSpPr>
            <a:spLocks noChangeShapeType="1"/>
          </p:cNvSpPr>
          <p:nvPr/>
        </p:nvSpPr>
        <p:spPr bwMode="auto">
          <a:xfrm>
            <a:off x="2674409" y="5733256"/>
            <a:ext cx="247430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21" name="Line 125"/>
          <p:cNvSpPr>
            <a:spLocks noChangeShapeType="1"/>
          </p:cNvSpPr>
          <p:nvPr/>
        </p:nvSpPr>
        <p:spPr bwMode="auto">
          <a:xfrm>
            <a:off x="2672293" y="6021288"/>
            <a:ext cx="24764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22" name="Line 126"/>
          <p:cNvSpPr>
            <a:spLocks noChangeShapeType="1"/>
          </p:cNvSpPr>
          <p:nvPr/>
        </p:nvSpPr>
        <p:spPr bwMode="auto">
          <a:xfrm>
            <a:off x="3375559" y="5247150"/>
            <a:ext cx="0" cy="10498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23" name="Line 127"/>
          <p:cNvSpPr>
            <a:spLocks noChangeShapeType="1"/>
          </p:cNvSpPr>
          <p:nvPr/>
        </p:nvSpPr>
        <p:spPr bwMode="auto">
          <a:xfrm>
            <a:off x="3907311" y="5247150"/>
            <a:ext cx="0" cy="10498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24" name="Line 128"/>
          <p:cNvSpPr>
            <a:spLocks noChangeShapeType="1"/>
          </p:cNvSpPr>
          <p:nvPr/>
        </p:nvSpPr>
        <p:spPr bwMode="auto">
          <a:xfrm>
            <a:off x="4638469" y="5247150"/>
            <a:ext cx="0" cy="10498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425" name="Rectangle 129"/>
          <p:cNvSpPr>
            <a:spLocks noChangeArrowheads="1"/>
          </p:cNvSpPr>
          <p:nvPr/>
        </p:nvSpPr>
        <p:spPr bwMode="auto">
          <a:xfrm>
            <a:off x="2357422" y="5000636"/>
            <a:ext cx="30480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b="1" dirty="0"/>
              <a:t>   </a:t>
            </a:r>
            <a:r>
              <a:rPr lang="es-ES_tradnl" sz="1600" b="1" dirty="0" smtClean="0"/>
              <a:t>ÁNODOS  </a:t>
            </a:r>
            <a:r>
              <a:rPr lang="es-ES_tradnl" sz="1600" b="1" dirty="0"/>
              <a:t>DE  SACRIFICIO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08001" y="580293"/>
            <a:ext cx="8128000" cy="36009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 dirty="0">
                <a:solidFill>
                  <a:srgbClr val="000000"/>
                </a:solidFill>
                <a:latin typeface="+mj-lt"/>
              </a:rPr>
              <a:t>PUNTOS IMPORTANTES: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Las instalaciones subterráneas exigen la instalación de una </a:t>
            </a:r>
            <a:r>
              <a:rPr lang="es-AR" sz="2400" i="1" dirty="0">
                <a:solidFill>
                  <a:srgbClr val="000000"/>
                </a:solidFill>
                <a:latin typeface="+mj-lt"/>
              </a:rPr>
              <a:t>Carlinga</a:t>
            </a:r>
            <a:r>
              <a:rPr lang="es-AR" sz="2400" dirty="0">
                <a:solidFill>
                  <a:srgbClr val="000000"/>
                </a:solidFill>
                <a:latin typeface="+mj-lt"/>
              </a:rPr>
              <a:t> con tapa, para evitar que las válvulas queden expuestas. La instalación no se tomará como cumplida si la misma no se ha colocado correctamente.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Ø"/>
            </a:pPr>
            <a:r>
              <a:rPr lang="es-AR" sz="2400" dirty="0">
                <a:solidFill>
                  <a:srgbClr val="000000"/>
                </a:solidFill>
                <a:latin typeface="+mj-lt"/>
              </a:rPr>
              <a:t> Se deben colocar los carteles de seguridad, en forma vertical y en un lugar suficientemente visible.</a:t>
            </a:r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None/>
            </a:pPr>
            <a:endParaRPr lang="es-AR" sz="24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C:\Mis documentos\VARIOS\Carte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1" y="580292"/>
            <a:ext cx="5475817" cy="4747846"/>
          </a:xfrm>
          <a:prstGeom prst="rect">
            <a:avLst/>
          </a:prstGeom>
          <a:noFill/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844801" y="580292"/>
            <a:ext cx="2235200" cy="28487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04800" y="548680"/>
            <a:ext cx="4470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800" dirty="0">
                <a:latin typeface="Comic Sans MS" pitchFamily="66" charset="0"/>
              </a:rPr>
              <a:t>SEÑALIZACIÓN CORRECTA PARA TANQUES SUBTERRÁNEOS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 rot="5400000">
            <a:off x="2978674" y="1372614"/>
            <a:ext cx="849851" cy="2946400"/>
          </a:xfrm>
          <a:custGeom>
            <a:avLst/>
            <a:gdLst>
              <a:gd name="G0" fmla="+- 13571 0 0"/>
              <a:gd name="G1" fmla="+- 19002 0 0"/>
              <a:gd name="G2" fmla="+- 7587 0 0"/>
              <a:gd name="G3" fmla="*/ 13571 1 2"/>
              <a:gd name="G4" fmla="+- G3 10800 0"/>
              <a:gd name="G5" fmla="+- 21600 13571 19002"/>
              <a:gd name="G6" fmla="+- 19002 7587 0"/>
              <a:gd name="G7" fmla="*/ G6 1 2"/>
              <a:gd name="G8" fmla="*/ 1900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002 1 2"/>
              <a:gd name="G15" fmla="+- G5 0 G4"/>
              <a:gd name="G16" fmla="+- G0 0 G4"/>
              <a:gd name="G17" fmla="*/ G2 G15 G16"/>
              <a:gd name="T0" fmla="*/ 17586 w 21600"/>
              <a:gd name="T1" fmla="*/ 0 h 21600"/>
              <a:gd name="T2" fmla="*/ 13571 w 21600"/>
              <a:gd name="T3" fmla="*/ 7587 h 21600"/>
              <a:gd name="T4" fmla="*/ 0 w 21600"/>
              <a:gd name="T5" fmla="*/ 19990 h 21600"/>
              <a:gd name="T6" fmla="*/ 9501 w 21600"/>
              <a:gd name="T7" fmla="*/ 21600 h 21600"/>
              <a:gd name="T8" fmla="*/ 19002 w 21600"/>
              <a:gd name="T9" fmla="*/ 15113 h 21600"/>
              <a:gd name="T10" fmla="*/ 21600 w 21600"/>
              <a:gd name="T11" fmla="*/ 758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586" y="0"/>
                </a:moveTo>
                <a:lnTo>
                  <a:pt x="13571" y="7587"/>
                </a:lnTo>
                <a:lnTo>
                  <a:pt x="16169" y="7587"/>
                </a:lnTo>
                <a:lnTo>
                  <a:pt x="16169" y="18380"/>
                </a:lnTo>
                <a:lnTo>
                  <a:pt x="0" y="18380"/>
                </a:lnTo>
                <a:lnTo>
                  <a:pt x="0" y="21600"/>
                </a:lnTo>
                <a:lnTo>
                  <a:pt x="19002" y="21600"/>
                </a:lnTo>
                <a:lnTo>
                  <a:pt x="19002" y="7587"/>
                </a:lnTo>
                <a:lnTo>
                  <a:pt x="21600" y="7587"/>
                </a:lnTo>
                <a:close/>
              </a:path>
            </a:pathLst>
          </a:custGeom>
          <a:gradFill rotWithShape="0">
            <a:gsLst>
              <a:gs pos="0">
                <a:srgbClr val="C9E4FF"/>
              </a:gs>
              <a:gs pos="100000">
                <a:srgbClr val="CC99FF"/>
              </a:gs>
            </a:gsLst>
            <a:lin ang="0" scaled="1"/>
          </a:gra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714348" y="5473005"/>
            <a:ext cx="812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2400" dirty="0">
                <a:latin typeface="Times New Roman" charset="0"/>
              </a:rPr>
              <a:t>Los carteles deben tener siempre la leyenda en forma visible hacia el tránsito peatonal.</a:t>
            </a:r>
          </a:p>
          <a:p>
            <a:pPr algn="r" eaLnBrk="0" hangingPunct="0">
              <a:spcBef>
                <a:spcPct val="50000"/>
              </a:spcBef>
            </a:pPr>
            <a:r>
              <a:rPr lang="es-ES_tradnl" sz="2400" dirty="0">
                <a:latin typeface="Times New Roman" charset="0"/>
              </a:rPr>
              <a:t>No deben colocarse sobre la carlinga.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36530" y="928670"/>
          <a:ext cx="4192594" cy="4307205"/>
        </p:xfrm>
        <a:graphic>
          <a:graphicData uri="http://schemas.openxmlformats.org/drawingml/2006/table">
            <a:tbl>
              <a:tblPr/>
              <a:tblGrid>
                <a:gridCol w="3214730"/>
                <a:gridCol w="97786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Caño ventilación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Cierre hermético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Cie. herm.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Conexión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conex.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Curva con base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Curva con base y tapa de inspección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C.B.T.I.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Depósito automático de inodoro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D.A.I.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depósito automático de mingitorio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D.A.M.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Diámetro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diám.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Ducha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Du.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Embudo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Fuente de beber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Fu. Beb.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Hierro galvanizado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H.G.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Hormigón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horm. o Hº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Hormigón comprimido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H.C.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Inodoro a la turca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I.T.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Inodoro común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I.C.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Inodoro pedestal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I.P.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929190" y="928670"/>
          <a:ext cx="3978280" cy="4053840"/>
        </p:xfrm>
        <a:graphic>
          <a:graphicData uri="http://schemas.openxmlformats.org/drawingml/2006/table">
            <a:tbl>
              <a:tblPr/>
              <a:tblGrid>
                <a:gridCol w="3050402"/>
                <a:gridCol w="92787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Interceptor de grasa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I.G.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Interceptor de grasa abierto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I.G.A.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Interceptor de grasa abierto especial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I.G.A.E.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Interceptor de grasa cerrado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I.G.C.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Interceptor de grasa cerrado especial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I.G.C.E.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Interceptor de nafta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I.N.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Lavatorio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Llave maestra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LL.M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Llave de paso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LL.P.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Lluvia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Máquina de lavar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M.L.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Máximo/a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máx.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Máxima creciente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máx. crec.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Mingitorio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Mínimo/a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mín.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Pendiente mínima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P. mín.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2">
      <a:dk1>
        <a:sysClr val="windowText" lastClr="000000"/>
      </a:dk1>
      <a:lt1>
        <a:sysClr val="window" lastClr="FFFFFF"/>
      </a:lt1>
      <a:dk2>
        <a:srgbClr val="002060"/>
      </a:dk2>
      <a:lt2>
        <a:srgbClr val="DBF5F9"/>
      </a:lt2>
      <a:accent1>
        <a:srgbClr val="00206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urrencia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urrencia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urrencia">
  <a:themeElements>
    <a:clrScheme name="Personalizado 10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0000"/>
      </a:accent1>
      <a:accent2>
        <a:srgbClr val="C0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594</TotalTime>
  <Words>4556</Words>
  <Application>Microsoft Office PowerPoint</Application>
  <PresentationFormat>Presentación en pantalla (4:3)</PresentationFormat>
  <Paragraphs>1092</Paragraphs>
  <Slides>89</Slides>
  <Notes>17</Notes>
  <HiddenSlides>38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89</vt:i4>
      </vt:variant>
    </vt:vector>
  </HeadingPairs>
  <TitlesOfParts>
    <vt:vector size="94" baseType="lpstr">
      <vt:lpstr>Concurrencia</vt:lpstr>
      <vt:lpstr>1_Concurrencia</vt:lpstr>
      <vt:lpstr>2_Concurrencia</vt:lpstr>
      <vt:lpstr>3_Concurrencia</vt:lpstr>
      <vt:lpstr>ClipArt</vt:lpstr>
      <vt:lpstr>Instalaciones Complementarias</vt:lpstr>
      <vt:lpstr>Diapositiva 2</vt:lpstr>
      <vt:lpstr>Diapositiva 3</vt:lpstr>
      <vt:lpstr>Instalaciones Complementarias</vt:lpstr>
      <vt:lpstr>Diapositiva 5</vt:lpstr>
      <vt:lpstr>Agua Corriente – Fría y Caliente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Desagües Cloacales y Pluviales</vt:lpstr>
      <vt:lpstr>Diapositiva 18</vt:lpstr>
      <vt:lpstr>Diapositiva 19</vt:lpstr>
      <vt:lpstr>Cloacales</vt:lpstr>
      <vt:lpstr>Diapositiva 21</vt:lpstr>
      <vt:lpstr>Diapositiva 22</vt:lpstr>
      <vt:lpstr>Diapositiva 23</vt:lpstr>
      <vt:lpstr>Diapositiva 24</vt:lpstr>
      <vt:lpstr>Pluviales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Instalaciones Complementarias</vt:lpstr>
      <vt:lpstr>Diapositiva 34</vt:lpstr>
      <vt:lpstr>Diapositiva 35</vt:lpstr>
      <vt:lpstr>Diapositiva 36</vt:lpstr>
      <vt:lpstr>Instalaciones Complementarias</vt:lpstr>
      <vt:lpstr>Presentación de Planos Municipales</vt:lpstr>
      <vt:lpstr>Diapositiva 39</vt:lpstr>
      <vt:lpstr>Diapositiva 40</vt:lpstr>
      <vt:lpstr>Diapositiva 41</vt:lpstr>
      <vt:lpstr>Diapositiva 42</vt:lpstr>
      <vt:lpstr>Cilindros  No llenados in situ Norma NAG 200 </vt:lpstr>
      <vt:lpstr>Diapositiva 44</vt:lpstr>
      <vt:lpstr>Diapositiva 45</vt:lpstr>
      <vt:lpstr>Diapositiva 46</vt:lpstr>
      <vt:lpstr>Diapositiva 47</vt:lpstr>
      <vt:lpstr>DISTANCIAS DE SEGURIDAD</vt:lpstr>
      <vt:lpstr>Cilindros o garrafones con capacidad     menor a 0,50 m3 No llenados in situ </vt:lpstr>
      <vt:lpstr>Diapositiva 50</vt:lpstr>
      <vt:lpstr>Diapositiva 51</vt:lpstr>
      <vt:lpstr>Diapositiva 52</vt:lpstr>
      <vt:lpstr>Diapositiva 53</vt:lpstr>
      <vt:lpstr>Cilindros o garrafones con capacidad     menor a 0,50 m3 Llenados in situ por camión a granel</vt:lpstr>
      <vt:lpstr>Diapositiva 55</vt:lpstr>
      <vt:lpstr>Diapositiva 56</vt:lpstr>
      <vt:lpstr>Diapositiva 57</vt:lpstr>
      <vt:lpstr>Diapositiva 58</vt:lpstr>
      <vt:lpstr>Tanques con capacidad de 0,50 m3 a 1,85 m3 </vt:lpstr>
      <vt:lpstr>Diapositiva 60</vt:lpstr>
      <vt:lpstr>Diapositiva 61</vt:lpstr>
      <vt:lpstr>Diapositiva 62</vt:lpstr>
      <vt:lpstr>Diapositiva 63</vt:lpstr>
      <vt:lpstr>Tanques con capacidad de 1,86 m3 a 7,50 m3 </vt:lpstr>
      <vt:lpstr>Diapositiva 65</vt:lpstr>
      <vt:lpstr>Diapositiva 66</vt:lpstr>
      <vt:lpstr>Diapositiva 67</vt:lpstr>
      <vt:lpstr>Agrupación de Tanques de 7,6 m3</vt:lpstr>
      <vt:lpstr>Diapositiva 69</vt:lpstr>
      <vt:lpstr>Diapositiva 70</vt:lpstr>
      <vt:lpstr>Diapositiva 71</vt:lpstr>
      <vt:lpstr>Diapositiva 72</vt:lpstr>
      <vt:lpstr>Sistemas de Puesta a Tierra</vt:lpstr>
      <vt:lpstr>Diapositiva 74</vt:lpstr>
      <vt:lpstr>Diapositiva 75</vt:lpstr>
      <vt:lpstr>Sistemas de Fijación</vt:lpstr>
      <vt:lpstr>Diapositiva 77</vt:lpstr>
      <vt:lpstr>Diapositiva 78</vt:lpstr>
      <vt:lpstr>Tipos  de  Montaje para Tanques Aéreos y Garrafones</vt:lpstr>
      <vt:lpstr>Diapositiva 80</vt:lpstr>
      <vt:lpstr>Diapositiva 81</vt:lpstr>
      <vt:lpstr>Diapositiva 82</vt:lpstr>
      <vt:lpstr>Diapositiva 83</vt:lpstr>
      <vt:lpstr>Tipos de Montaje para Tanque Subterráneos</vt:lpstr>
      <vt:lpstr>Diapositiva 85</vt:lpstr>
      <vt:lpstr>Diapositiva 86</vt:lpstr>
      <vt:lpstr>Diapositiva 87</vt:lpstr>
      <vt:lpstr>Diapositiva 88</vt:lpstr>
      <vt:lpstr>Diapositiva 89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Instalaciones Complementarias</dc:title>
  <dc:creator>Usuario</dc:creator>
  <cp:lastModifiedBy>Usuario</cp:lastModifiedBy>
  <cp:revision>24</cp:revision>
  <dcterms:created xsi:type="dcterms:W3CDTF">2016-04-26T12:47:15Z</dcterms:created>
  <dcterms:modified xsi:type="dcterms:W3CDTF">2016-05-11T22:33:30Z</dcterms:modified>
</cp:coreProperties>
</file>